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360" r:id="rId3"/>
    <p:sldId id="361" r:id="rId4"/>
    <p:sldId id="362" r:id="rId5"/>
    <p:sldId id="363" r:id="rId6"/>
    <p:sldId id="364" r:id="rId7"/>
    <p:sldId id="393" r:id="rId8"/>
    <p:sldId id="365" r:id="rId9"/>
    <p:sldId id="366" r:id="rId10"/>
    <p:sldId id="355" r:id="rId11"/>
    <p:sldId id="353" r:id="rId12"/>
    <p:sldId id="354" r:id="rId13"/>
    <p:sldId id="356" r:id="rId14"/>
    <p:sldId id="357" r:id="rId15"/>
    <p:sldId id="257"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67" r:id="rId29"/>
    <p:sldId id="368" r:id="rId30"/>
    <p:sldId id="369" r:id="rId31"/>
    <p:sldId id="370" r:id="rId32"/>
    <p:sldId id="371" r:id="rId33"/>
    <p:sldId id="372"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2"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59"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r>
              <a:rPr lang="en-US" dirty="0"/>
              <a:t>REAL Trends 500 - Sides per Agent</a:t>
            </a:r>
          </a:p>
        </c:rich>
      </c:tx>
      <c:overlay val="0"/>
      <c:spPr>
        <a:noFill/>
        <a:ln>
          <a:noFill/>
        </a:ln>
        <a:effectLst/>
      </c:spPr>
      <c:txPr>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Sheet1!$B$18:$B$22</c:f>
              <c:numCache>
                <c:formatCode>General</c:formatCode>
                <c:ptCount val="5"/>
                <c:pt idx="0">
                  <c:v>2013</c:v>
                </c:pt>
                <c:pt idx="1">
                  <c:v>2014</c:v>
                </c:pt>
                <c:pt idx="2">
                  <c:v>2015</c:v>
                </c:pt>
                <c:pt idx="3">
                  <c:v>2016</c:v>
                </c:pt>
                <c:pt idx="4">
                  <c:v>2017</c:v>
                </c:pt>
              </c:numCache>
            </c:numRef>
          </c:cat>
          <c:val>
            <c:numRef>
              <c:f>Sheet1!$C$18:$C$22</c:f>
              <c:numCache>
                <c:formatCode>0.0</c:formatCode>
                <c:ptCount val="5"/>
                <c:pt idx="0">
                  <c:v>8.9839110039056749</c:v>
                </c:pt>
                <c:pt idx="1">
                  <c:v>8.3403328742410423</c:v>
                </c:pt>
                <c:pt idx="2">
                  <c:v>8.4768987611378606</c:v>
                </c:pt>
                <c:pt idx="3">
                  <c:v>8.3738178059812629</c:v>
                </c:pt>
                <c:pt idx="4">
                  <c:v>8.0283731620962797</c:v>
                </c:pt>
              </c:numCache>
            </c:numRef>
          </c:val>
          <c:extLst>
            <c:ext xmlns:c16="http://schemas.microsoft.com/office/drawing/2014/chart" uri="{C3380CC4-5D6E-409C-BE32-E72D297353CC}">
              <c16:uniqueId val="{00000000-22F8-4AA8-B46C-8D16E2274F1E}"/>
            </c:ext>
          </c:extLst>
        </c:ser>
        <c:dLbls>
          <c:dLblPos val="inEnd"/>
          <c:showLegendKey val="0"/>
          <c:showVal val="1"/>
          <c:showCatName val="0"/>
          <c:showSerName val="0"/>
          <c:showPercent val="0"/>
          <c:showBubbleSize val="0"/>
        </c:dLbls>
        <c:gapWidth val="65"/>
        <c:axId val="329299176"/>
        <c:axId val="329305056"/>
      </c:barChart>
      <c:catAx>
        <c:axId val="3292991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600" b="0" i="0" u="none" strike="noStrike" kern="1200" cap="all" baseline="0">
                <a:solidFill>
                  <a:schemeClr val="dk1">
                    <a:lumMod val="75000"/>
                    <a:lumOff val="25000"/>
                  </a:schemeClr>
                </a:solidFill>
                <a:latin typeface="+mn-lt"/>
                <a:ea typeface="+mn-ea"/>
                <a:cs typeface="+mn-cs"/>
              </a:defRPr>
            </a:pPr>
            <a:endParaRPr lang="en-US"/>
          </a:p>
        </c:txPr>
        <c:crossAx val="329305056"/>
        <c:crosses val="autoZero"/>
        <c:auto val="1"/>
        <c:lblAlgn val="ctr"/>
        <c:lblOffset val="100"/>
        <c:noMultiLvlLbl val="0"/>
      </c:catAx>
      <c:valAx>
        <c:axId val="329305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292991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r>
              <a:rPr lang="en-US" dirty="0"/>
              <a:t>REAL Trends 500 - Agents per Office</a:t>
            </a:r>
          </a:p>
        </c:rich>
      </c:tx>
      <c:overlay val="0"/>
      <c:spPr>
        <a:noFill/>
        <a:ln>
          <a:noFill/>
        </a:ln>
        <a:effectLst/>
      </c:spPr>
      <c:txPr>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Sheet1!$E$18:$E$22</c:f>
              <c:numCache>
                <c:formatCode>General</c:formatCode>
                <c:ptCount val="5"/>
                <c:pt idx="0">
                  <c:v>2013</c:v>
                </c:pt>
                <c:pt idx="1">
                  <c:v>2014</c:v>
                </c:pt>
                <c:pt idx="2">
                  <c:v>2015</c:v>
                </c:pt>
                <c:pt idx="3">
                  <c:v>2016</c:v>
                </c:pt>
                <c:pt idx="4">
                  <c:v>2017</c:v>
                </c:pt>
              </c:numCache>
            </c:numRef>
          </c:cat>
          <c:val>
            <c:numRef>
              <c:f>Sheet1!$F$18:$F$22</c:f>
              <c:numCache>
                <c:formatCode>0.0</c:formatCode>
                <c:ptCount val="5"/>
                <c:pt idx="0">
                  <c:v>50.286671368124118</c:v>
                </c:pt>
                <c:pt idx="1">
                  <c:v>51.827412868632706</c:v>
                </c:pt>
                <c:pt idx="2">
                  <c:v>53.893761874604181</c:v>
                </c:pt>
                <c:pt idx="3">
                  <c:v>56.43211037942929</c:v>
                </c:pt>
                <c:pt idx="4">
                  <c:v>57.801310694072086</c:v>
                </c:pt>
              </c:numCache>
            </c:numRef>
          </c:val>
          <c:extLst>
            <c:ext xmlns:c16="http://schemas.microsoft.com/office/drawing/2014/chart" uri="{C3380CC4-5D6E-409C-BE32-E72D297353CC}">
              <c16:uniqueId val="{00000000-CFCB-47D7-894C-9EBD55971FA3}"/>
            </c:ext>
          </c:extLst>
        </c:ser>
        <c:dLbls>
          <c:dLblPos val="inEnd"/>
          <c:showLegendKey val="0"/>
          <c:showVal val="1"/>
          <c:showCatName val="0"/>
          <c:showSerName val="0"/>
          <c:showPercent val="0"/>
          <c:showBubbleSize val="0"/>
        </c:dLbls>
        <c:gapWidth val="65"/>
        <c:axId val="329301528"/>
        <c:axId val="329303880"/>
      </c:barChart>
      <c:catAx>
        <c:axId val="3293015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600" b="0" i="0" u="none" strike="noStrike" kern="1200" cap="all" baseline="0">
                <a:solidFill>
                  <a:schemeClr val="dk1">
                    <a:lumMod val="75000"/>
                    <a:lumOff val="25000"/>
                  </a:schemeClr>
                </a:solidFill>
                <a:latin typeface="+mn-lt"/>
                <a:ea typeface="+mn-ea"/>
                <a:cs typeface="+mn-cs"/>
              </a:defRPr>
            </a:pPr>
            <a:endParaRPr lang="en-US"/>
          </a:p>
        </c:txPr>
        <c:crossAx val="329303880"/>
        <c:crosses val="autoZero"/>
        <c:auto val="1"/>
        <c:lblAlgn val="ctr"/>
        <c:lblOffset val="100"/>
        <c:noMultiLvlLbl val="0"/>
      </c:catAx>
      <c:valAx>
        <c:axId val="3293038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293015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r>
              <a:rPr lang="en-US" sz="4250" dirty="0"/>
              <a:t>REAL Trends 500 - Agents per Office KW and Non-KW </a:t>
            </a:r>
          </a:p>
        </c:rich>
      </c:tx>
      <c:overlay val="0"/>
      <c:spPr>
        <a:noFill/>
        <a:ln>
          <a:noFill/>
        </a:ln>
        <a:effectLst/>
      </c:spPr>
      <c:txPr>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Sheet1!$I$17</c:f>
              <c:strCache>
                <c:ptCount val="1"/>
                <c:pt idx="0">
                  <c:v>KW</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Sheet1!$H$18:$H$22</c:f>
              <c:numCache>
                <c:formatCode>General</c:formatCode>
                <c:ptCount val="5"/>
                <c:pt idx="0">
                  <c:v>2013</c:v>
                </c:pt>
                <c:pt idx="1">
                  <c:v>2014</c:v>
                </c:pt>
                <c:pt idx="2">
                  <c:v>2015</c:v>
                </c:pt>
                <c:pt idx="3">
                  <c:v>2016</c:v>
                </c:pt>
                <c:pt idx="4">
                  <c:v>2017</c:v>
                </c:pt>
              </c:numCache>
            </c:numRef>
          </c:cat>
          <c:val>
            <c:numRef>
              <c:f>Sheet1!$I$18:$I$22</c:f>
              <c:numCache>
                <c:formatCode>0.0</c:formatCode>
                <c:ptCount val="5"/>
                <c:pt idx="0">
                  <c:v>165.31683168316832</c:v>
                </c:pt>
                <c:pt idx="1">
                  <c:v>186.1189024390244</c:v>
                </c:pt>
                <c:pt idx="2">
                  <c:v>207.08620689655172</c:v>
                </c:pt>
                <c:pt idx="3">
                  <c:v>221.40359897172237</c:v>
                </c:pt>
                <c:pt idx="4">
                  <c:v>236.63007159904535</c:v>
                </c:pt>
              </c:numCache>
            </c:numRef>
          </c:val>
          <c:extLst>
            <c:ext xmlns:c16="http://schemas.microsoft.com/office/drawing/2014/chart" uri="{C3380CC4-5D6E-409C-BE32-E72D297353CC}">
              <c16:uniqueId val="{00000000-A60C-410B-8B37-3B4933778975}"/>
            </c:ext>
          </c:extLst>
        </c:ser>
        <c:ser>
          <c:idx val="1"/>
          <c:order val="1"/>
          <c:tx>
            <c:strRef>
              <c:f>Sheet1!$J$17</c:f>
              <c:strCache>
                <c:ptCount val="1"/>
                <c:pt idx="0">
                  <c:v>Non-KW</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7400F9F1-EBFE-4D53-BF7A-62605F1FE645}"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0C-410B-8B37-3B4933778975}"/>
                </c:ext>
              </c:extLst>
            </c:dLbl>
            <c:dLbl>
              <c:idx val="1"/>
              <c:tx>
                <c:rich>
                  <a:bodyPr/>
                  <a:lstStyle/>
                  <a:p>
                    <a:fld id="{384A1CE5-95AF-42AD-A5BB-003A7F730AA0}"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0C-410B-8B37-3B4933778975}"/>
                </c:ext>
              </c:extLst>
            </c:dLbl>
            <c:dLbl>
              <c:idx val="2"/>
              <c:tx>
                <c:rich>
                  <a:bodyPr/>
                  <a:lstStyle/>
                  <a:p>
                    <a:fld id="{7E604822-E66D-45FA-89FB-C55127E7B1F4}"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0C-410B-8B37-3B4933778975}"/>
                </c:ext>
              </c:extLst>
            </c:dLbl>
            <c:dLbl>
              <c:idx val="3"/>
              <c:tx>
                <c:rich>
                  <a:bodyPr/>
                  <a:lstStyle/>
                  <a:p>
                    <a:fld id="{C63DA2E3-BDCF-44FA-8B77-DCC1CD649271}"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60C-410B-8B37-3B4933778975}"/>
                </c:ext>
              </c:extLst>
            </c:dLbl>
            <c:dLbl>
              <c:idx val="4"/>
              <c:tx>
                <c:rich>
                  <a:bodyPr/>
                  <a:lstStyle/>
                  <a:p>
                    <a:fld id="{DA9C85BA-19B7-45C6-8E8F-C6A9418C96FE}"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60C-410B-8B37-3B4933778975}"/>
                </c:ext>
              </c:extLst>
            </c:dLbl>
            <c:spPr>
              <a:noFill/>
              <a:ln>
                <a:noFill/>
              </a:ln>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Sheet1!$H$18:$H$22</c:f>
              <c:numCache>
                <c:formatCode>General</c:formatCode>
                <c:ptCount val="5"/>
                <c:pt idx="0">
                  <c:v>2013</c:v>
                </c:pt>
                <c:pt idx="1">
                  <c:v>2014</c:v>
                </c:pt>
                <c:pt idx="2">
                  <c:v>2015</c:v>
                </c:pt>
                <c:pt idx="3">
                  <c:v>2016</c:v>
                </c:pt>
                <c:pt idx="4">
                  <c:v>2017</c:v>
                </c:pt>
              </c:numCache>
            </c:numRef>
          </c:cat>
          <c:val>
            <c:numRef>
              <c:f>Sheet1!$J$18:$J$22</c:f>
              <c:numCache>
                <c:formatCode>0.0</c:formatCode>
                <c:ptCount val="5"/>
                <c:pt idx="0">
                  <c:v>43.79493387967964</c:v>
                </c:pt>
                <c:pt idx="1">
                  <c:v>44.017553191489363</c:v>
                </c:pt>
                <c:pt idx="2">
                  <c:v>44.960958445040212</c:v>
                </c:pt>
                <c:pt idx="3">
                  <c:v>45.716814159292035</c:v>
                </c:pt>
                <c:pt idx="4">
                  <c:v>45.898332009531373</c:v>
                </c:pt>
              </c:numCache>
            </c:numRef>
          </c:val>
          <c:extLst>
            <c:ext xmlns:c16="http://schemas.microsoft.com/office/drawing/2014/chart" uri="{C3380CC4-5D6E-409C-BE32-E72D297353CC}">
              <c16:uniqueId val="{00000006-A60C-410B-8B37-3B4933778975}"/>
            </c:ext>
          </c:extLst>
        </c:ser>
        <c:dLbls>
          <c:dLblPos val="inEnd"/>
          <c:showLegendKey val="0"/>
          <c:showVal val="1"/>
          <c:showCatName val="0"/>
          <c:showSerName val="0"/>
          <c:showPercent val="0"/>
          <c:showBubbleSize val="0"/>
        </c:dLbls>
        <c:gapWidth val="65"/>
        <c:axId val="329300352"/>
        <c:axId val="329300744"/>
      </c:barChart>
      <c:catAx>
        <c:axId val="3293003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600" b="0" i="0" u="none" strike="noStrike" kern="1200" cap="all" baseline="0">
                <a:solidFill>
                  <a:schemeClr val="dk1">
                    <a:lumMod val="75000"/>
                    <a:lumOff val="25000"/>
                  </a:schemeClr>
                </a:solidFill>
                <a:latin typeface="+mn-lt"/>
                <a:ea typeface="+mn-ea"/>
                <a:cs typeface="+mn-cs"/>
              </a:defRPr>
            </a:pPr>
            <a:endParaRPr lang="en-US"/>
          </a:p>
        </c:txPr>
        <c:crossAx val="329300744"/>
        <c:crosses val="autoZero"/>
        <c:auto val="1"/>
        <c:lblAlgn val="ctr"/>
        <c:lblOffset val="100"/>
        <c:noMultiLvlLbl val="0"/>
      </c:catAx>
      <c:valAx>
        <c:axId val="329300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293003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800" cap="all"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25" y="460209"/>
            <a:ext cx="5010150" cy="1438275"/>
          </a:xfrm>
          <a:prstGeom prst="rect">
            <a:avLst/>
          </a:prstGeom>
        </p:spPr>
      </p:pic>
    </p:spTree>
    <p:extLst>
      <p:ext uri="{BB962C8B-B14F-4D97-AF65-F5344CB8AC3E}">
        <p14:creationId xmlns:p14="http://schemas.microsoft.com/office/powerpoint/2010/main" val="25953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30751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80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REAL Trends </a:t>
            </a:r>
          </a:p>
        </p:txBody>
      </p:sp>
      <p:sp>
        <p:nvSpPr>
          <p:cNvPr id="4" name="Footer Placeholder 3"/>
          <p:cNvSpPr>
            <a:spLocks noGrp="1"/>
          </p:cNvSpPr>
          <p:nvPr>
            <p:ph type="ftr" sz="quarter" idx="11"/>
          </p:nvPr>
        </p:nvSpPr>
        <p:spPr/>
        <p:txBody>
          <a:bodyPr/>
          <a:lstStyle/>
          <a:p>
            <a:r>
              <a:rPr lang="en-US" dirty="0"/>
              <a:t>Project Name | </a:t>
            </a:r>
          </a:p>
        </p:txBody>
      </p:sp>
      <p:sp>
        <p:nvSpPr>
          <p:cNvPr id="5" name="Slide Number Placeholder 4"/>
          <p:cNvSpPr>
            <a:spLocks noGrp="1"/>
          </p:cNvSpPr>
          <p:nvPr>
            <p:ph type="sldNum" sz="quarter" idx="12"/>
          </p:nvPr>
        </p:nvSpPr>
        <p:spPr/>
        <p:txBody>
          <a:bodyPr/>
          <a:lstStyle/>
          <a:p>
            <a:fld id="{27B39397-991C-4AC2-9DAC-65D1F2D84B40}"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721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6575852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45708859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39236661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104102616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2313743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139444577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6374746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1757835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16043496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171308778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75677345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55659580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5043969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144661343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80977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28956937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399169292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20230217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3525717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094537"/>
            <a:ext cx="504825" cy="504825"/>
          </a:xfrm>
          <a:prstGeom prst="rect">
            <a:avLst/>
          </a:prstGeom>
        </p:spPr>
        <p:txBody>
          <a:bodyPr/>
          <a:lstStyle/>
          <a:p>
            <a:endParaRPr lang="en-US" dirty="0"/>
          </a:p>
        </p:txBody>
      </p:sp>
      <p:sp>
        <p:nvSpPr>
          <p:cNvPr id="4" name="Picture Placeholder 2"/>
          <p:cNvSpPr>
            <a:spLocks noGrp="1"/>
          </p:cNvSpPr>
          <p:nvPr>
            <p:ph type="pic" sz="quarter" idx="11"/>
          </p:nvPr>
        </p:nvSpPr>
        <p:spPr>
          <a:xfrm>
            <a:off x="785649" y="7094538"/>
            <a:ext cx="504825" cy="502200"/>
          </a:xfrm>
          <a:prstGeom prst="ellipse">
            <a:avLst/>
          </a:prstGeom>
        </p:spPr>
        <p:txBody>
          <a:bodyPr/>
          <a:lstStyle/>
          <a:p>
            <a:endParaRPr lang="en-US" dirty="0"/>
          </a:p>
        </p:txBody>
      </p:sp>
      <p:sp>
        <p:nvSpPr>
          <p:cNvPr id="5" name="Picture Placeholder 2"/>
          <p:cNvSpPr>
            <a:spLocks noGrp="1"/>
          </p:cNvSpPr>
          <p:nvPr>
            <p:ph type="pic" sz="quarter" idx="12"/>
          </p:nvPr>
        </p:nvSpPr>
        <p:spPr>
          <a:xfrm>
            <a:off x="1571297" y="7094537"/>
            <a:ext cx="460703" cy="504826"/>
          </a:xfrm>
          <a:prstGeom prst="roundRect">
            <a:avLst>
              <a:gd name="adj" fmla="val 3353"/>
            </a:avLst>
          </a:prstGeom>
        </p:spPr>
        <p:txBody>
          <a:bodyPr/>
          <a:lstStyle/>
          <a:p>
            <a:endParaRPr lang="en-US" dirty="0"/>
          </a:p>
        </p:txBody>
      </p:sp>
    </p:spTree>
    <p:extLst>
      <p:ext uri="{BB962C8B-B14F-4D97-AF65-F5344CB8AC3E}">
        <p14:creationId xmlns:p14="http://schemas.microsoft.com/office/powerpoint/2010/main" val="270905550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215163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14"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1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366276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93272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23270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360054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54728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alphaModFix amt="12000"/>
            <a:lum/>
          </a:blip>
          <a:srcRect/>
          <a:stretch>
            <a:fillRect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REAL Trends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Project Name |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9397-991C-4AC2-9DAC-65D1F2D84B40}" type="slidenum">
              <a:rPr lang="en-US" smtClean="0"/>
              <a:t>‹#›</a:t>
            </a:fld>
            <a:endParaRPr lang="en-US" dirty="0"/>
          </a:p>
        </p:txBody>
      </p:sp>
    </p:spTree>
    <p:extLst>
      <p:ext uri="{BB962C8B-B14F-4D97-AF65-F5344CB8AC3E}">
        <p14:creationId xmlns:p14="http://schemas.microsoft.com/office/powerpoint/2010/main" val="235557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STATE OF THE INDUSTRY 2019</a:t>
            </a:r>
          </a:p>
        </p:txBody>
      </p:sp>
      <p:sp>
        <p:nvSpPr>
          <p:cNvPr id="3" name="Subtitle 2"/>
          <p:cNvSpPr>
            <a:spLocks noGrp="1"/>
          </p:cNvSpPr>
          <p:nvPr>
            <p:ph type="subTitle" idx="1"/>
          </p:nvPr>
        </p:nvSpPr>
        <p:spPr/>
        <p:txBody>
          <a:bodyPr>
            <a:normAutofit lnSpcReduction="10000"/>
          </a:bodyPr>
          <a:lstStyle/>
          <a:p>
            <a:endParaRPr lang="en-US" dirty="0"/>
          </a:p>
          <a:p>
            <a:r>
              <a:rPr lang="en-US" dirty="0"/>
              <a:t>A presentation to leading brokerage leaders of the Kansas Association of Realtors</a:t>
            </a:r>
          </a:p>
          <a:p>
            <a:r>
              <a:rPr lang="en-US" dirty="0"/>
              <a:t>February 4, 2019</a:t>
            </a:r>
          </a:p>
          <a:p>
            <a:endParaRPr lang="en-US" dirty="0"/>
          </a:p>
        </p:txBody>
      </p:sp>
    </p:spTree>
    <p:extLst>
      <p:ext uri="{BB962C8B-B14F-4D97-AF65-F5344CB8AC3E}">
        <p14:creationId xmlns:p14="http://schemas.microsoft.com/office/powerpoint/2010/main" val="177723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618" t="-23730" r="-46618" b="-23730"/>
          <a:stretch/>
        </p:blipFill>
        <p:spPr>
          <a:xfrm>
            <a:off x="0" y="4707294"/>
            <a:ext cx="12192000" cy="2158644"/>
          </a:xfrm>
          <a:prstGeom prst="rect">
            <a:avLst/>
          </a:prstGeom>
          <a:solidFill>
            <a:srgbClr val="5A5A5B"/>
          </a:solidFill>
        </p:spPr>
      </p:pic>
      <p:graphicFrame>
        <p:nvGraphicFramePr>
          <p:cNvPr id="5" name="Chart 4">
            <a:extLst>
              <a:ext uri="{FF2B5EF4-FFF2-40B4-BE49-F238E27FC236}">
                <a16:creationId xmlns:a16="http://schemas.microsoft.com/office/drawing/2014/main" id="{47B524B0-C362-48A2-8655-417EF5CEBDA8}"/>
              </a:ext>
            </a:extLst>
          </p:cNvPr>
          <p:cNvGraphicFramePr>
            <a:graphicFrameLocks/>
          </p:cNvGraphicFramePr>
          <p:nvPr>
            <p:extLst>
              <p:ext uri="{D42A27DB-BD31-4B8C-83A1-F6EECF244321}">
                <p14:modId xmlns:p14="http://schemas.microsoft.com/office/powerpoint/2010/main" val="2073117034"/>
              </p:ext>
            </p:extLst>
          </p:nvPr>
        </p:nvGraphicFramePr>
        <p:xfrm>
          <a:off x="2324993" y="347472"/>
          <a:ext cx="7542015" cy="3804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9935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618" t="-23730" r="-46618" b="-23730"/>
          <a:stretch/>
        </p:blipFill>
        <p:spPr>
          <a:xfrm>
            <a:off x="0" y="4520682"/>
            <a:ext cx="12192000" cy="2345256"/>
          </a:xfrm>
          <a:prstGeom prst="rect">
            <a:avLst/>
          </a:prstGeom>
          <a:solidFill>
            <a:srgbClr val="5A5A5B"/>
          </a:solidFill>
        </p:spPr>
      </p:pic>
      <p:graphicFrame>
        <p:nvGraphicFramePr>
          <p:cNvPr id="5" name="Chart 4">
            <a:extLst>
              <a:ext uri="{FF2B5EF4-FFF2-40B4-BE49-F238E27FC236}">
                <a16:creationId xmlns:a16="http://schemas.microsoft.com/office/drawing/2014/main" id="{F779C2DA-D949-49B8-B024-E78B4E8C71C6}"/>
              </a:ext>
            </a:extLst>
          </p:cNvPr>
          <p:cNvGraphicFramePr>
            <a:graphicFrameLocks/>
          </p:cNvGraphicFramePr>
          <p:nvPr>
            <p:extLst>
              <p:ext uri="{D42A27DB-BD31-4B8C-83A1-F6EECF244321}">
                <p14:modId xmlns:p14="http://schemas.microsoft.com/office/powerpoint/2010/main" val="2364565347"/>
              </p:ext>
            </p:extLst>
          </p:nvPr>
        </p:nvGraphicFramePr>
        <p:xfrm>
          <a:off x="2355193" y="365760"/>
          <a:ext cx="7481614" cy="3842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1147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618" t="-23730" r="-46618" b="-23730"/>
          <a:stretch/>
        </p:blipFill>
        <p:spPr>
          <a:xfrm>
            <a:off x="0" y="4837922"/>
            <a:ext cx="12192000" cy="2028016"/>
          </a:xfrm>
          <a:prstGeom prst="rect">
            <a:avLst/>
          </a:prstGeom>
          <a:solidFill>
            <a:srgbClr val="5A5A5B"/>
          </a:solidFill>
        </p:spPr>
      </p:pic>
      <p:graphicFrame>
        <p:nvGraphicFramePr>
          <p:cNvPr id="5" name="Chart 4">
            <a:extLst>
              <a:ext uri="{FF2B5EF4-FFF2-40B4-BE49-F238E27FC236}">
                <a16:creationId xmlns:a16="http://schemas.microsoft.com/office/drawing/2014/main" id="{F303002B-E949-4F61-85F8-DADC8BC108BD}"/>
              </a:ext>
            </a:extLst>
          </p:cNvPr>
          <p:cNvGraphicFramePr>
            <a:graphicFrameLocks/>
          </p:cNvGraphicFramePr>
          <p:nvPr>
            <p:extLst>
              <p:ext uri="{D42A27DB-BD31-4B8C-83A1-F6EECF244321}">
                <p14:modId xmlns:p14="http://schemas.microsoft.com/office/powerpoint/2010/main" val="1444694830"/>
              </p:ext>
            </p:extLst>
          </p:nvPr>
        </p:nvGraphicFramePr>
        <p:xfrm>
          <a:off x="1320282" y="111967"/>
          <a:ext cx="9437914" cy="4460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91375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Drop Image Here.png"/>
          <p:cNvPicPr/>
          <p:nvPr/>
        </p:nvPicPr>
        <p:blipFill>
          <a:blip r:embed="rId2">
            <a:extLst/>
          </a:blip>
          <a:srcRect l="21921" r="21921"/>
          <a:stretch>
            <a:fillRect/>
          </a:stretch>
        </p:blipFill>
        <p:spPr>
          <a:xfrm>
            <a:off x="-8770" y="-8501"/>
            <a:ext cx="6717480" cy="6875002"/>
          </a:xfrm>
          <a:prstGeom prst="rect">
            <a:avLst/>
          </a:prstGeom>
          <a:ln w="3175">
            <a:miter lim="400000"/>
          </a:ln>
        </p:spPr>
      </p:pic>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468" t="-41570" r="8468" b="-41570"/>
          <a:stretch/>
        </p:blipFill>
        <p:spPr>
          <a:xfrm>
            <a:off x="1516223" y="-172617"/>
            <a:ext cx="5328305" cy="6865938"/>
          </a:xfrm>
          <a:prstGeom prst="rect">
            <a:avLst/>
          </a:prstGeom>
          <a:solidFill>
            <a:srgbClr val="5A5A5B"/>
          </a:solidFill>
        </p:spPr>
      </p:pic>
      <p:graphicFrame>
        <p:nvGraphicFramePr>
          <p:cNvPr id="5" name="Table 4"/>
          <p:cNvGraphicFramePr>
            <a:graphicFrameLocks noGrp="1"/>
          </p:cNvGraphicFramePr>
          <p:nvPr>
            <p:extLst/>
          </p:nvPr>
        </p:nvGraphicFramePr>
        <p:xfrm>
          <a:off x="11018520" y="100584"/>
          <a:ext cx="1045967" cy="6629418"/>
        </p:xfrm>
        <a:graphic>
          <a:graphicData uri="http://schemas.openxmlformats.org/drawingml/2006/table">
            <a:tbl>
              <a:tblPr/>
              <a:tblGrid>
                <a:gridCol w="383265">
                  <a:extLst>
                    <a:ext uri="{9D8B030D-6E8A-4147-A177-3AD203B41FA5}">
                      <a16:colId xmlns:a16="http://schemas.microsoft.com/office/drawing/2014/main" val="20000"/>
                    </a:ext>
                  </a:extLst>
                </a:gridCol>
                <a:gridCol w="662702">
                  <a:extLst>
                    <a:ext uri="{9D8B030D-6E8A-4147-A177-3AD203B41FA5}">
                      <a16:colId xmlns:a16="http://schemas.microsoft.com/office/drawing/2014/main" val="20001"/>
                    </a:ext>
                  </a:extLst>
                </a:gridCol>
              </a:tblGrid>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1991</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6.10%</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0"/>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6.04%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1"/>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1993</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5.94%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2"/>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5.88%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3"/>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1995</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5.83%</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4"/>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1996</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5.75%</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5"/>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1997</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5.64%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6"/>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5.48%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7"/>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1999</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5.44%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8"/>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2000</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5.42%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09"/>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2001</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5.12%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0"/>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5.14%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1"/>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2003</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5.12%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2"/>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5.08%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3"/>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2005</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5.02%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4"/>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2006</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5.18%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5"/>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2007</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5.28%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6"/>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5.34%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7"/>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2009</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5.38%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8"/>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2010</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5.40%</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19"/>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2011</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5.30%</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0"/>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5.40%</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1"/>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2013</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5.38%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2"/>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2014</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5.18%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3"/>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2015</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5.26%</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4"/>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2016</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5.12%</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5"/>
                  </a:ext>
                </a:extLst>
              </a:tr>
              <a:tr h="245534">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2017</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tc>
                  <a:txBody>
                    <a:bodyPr/>
                    <a:lstStyle>
                      <a:lvl1pPr algn="ctr" defTabSz="584200">
                        <a:defRPr sz="2400">
                          <a:solidFill>
                            <a:schemeClr val="dk1"/>
                          </a:solidFill>
                          <a:latin typeface="Calibri"/>
                          <a:sym typeface="Helvetica Light"/>
                        </a:defRPr>
                      </a:lvl1pPr>
                      <a:lvl2pPr indent="228600" algn="ctr" defTabSz="584200">
                        <a:defRPr sz="2400">
                          <a:solidFill>
                            <a:schemeClr val="dk1"/>
                          </a:solidFill>
                          <a:latin typeface="Calibri"/>
                          <a:sym typeface="Helvetica Light"/>
                        </a:defRPr>
                      </a:lvl2pPr>
                      <a:lvl3pPr indent="457200" algn="ctr" defTabSz="584200">
                        <a:defRPr sz="2400">
                          <a:solidFill>
                            <a:schemeClr val="dk1"/>
                          </a:solidFill>
                          <a:latin typeface="Calibri"/>
                          <a:sym typeface="Helvetica Light"/>
                        </a:defRPr>
                      </a:lvl3pPr>
                      <a:lvl4pPr indent="685800" algn="ctr" defTabSz="584200">
                        <a:defRPr sz="2400">
                          <a:solidFill>
                            <a:schemeClr val="dk1"/>
                          </a:solidFill>
                          <a:latin typeface="Calibri"/>
                          <a:sym typeface="Helvetica Light"/>
                        </a:defRPr>
                      </a:lvl4pPr>
                      <a:lvl5pPr indent="914400" algn="ctr" defTabSz="584200">
                        <a:defRPr sz="2400">
                          <a:solidFill>
                            <a:schemeClr val="dk1"/>
                          </a:solidFill>
                          <a:latin typeface="Calibri"/>
                          <a:sym typeface="Helvetica Light"/>
                        </a:defRPr>
                      </a:lvl5pPr>
                      <a:lvl6pPr indent="1143000" algn="ctr" defTabSz="584200">
                        <a:defRPr sz="2400">
                          <a:solidFill>
                            <a:schemeClr val="dk1"/>
                          </a:solidFill>
                          <a:latin typeface="Calibri"/>
                          <a:sym typeface="Helvetica Light"/>
                        </a:defRPr>
                      </a:lvl6pPr>
                      <a:lvl7pPr indent="1371600" algn="ctr" defTabSz="584200">
                        <a:defRPr sz="2400">
                          <a:solidFill>
                            <a:schemeClr val="dk1"/>
                          </a:solidFill>
                          <a:latin typeface="Calibri"/>
                          <a:sym typeface="Helvetica Light"/>
                        </a:defRPr>
                      </a:lvl7pPr>
                      <a:lvl8pPr indent="1600200" algn="ctr" defTabSz="584200">
                        <a:defRPr sz="2400">
                          <a:solidFill>
                            <a:schemeClr val="dk1"/>
                          </a:solidFill>
                          <a:latin typeface="Calibri"/>
                          <a:sym typeface="Helvetica Light"/>
                        </a:defRPr>
                      </a:lvl8pPr>
                      <a:lvl9pPr indent="1828800" algn="ctr" defTabSz="584200">
                        <a:defRPr sz="2400">
                          <a:solidFill>
                            <a:schemeClr val="dk1"/>
                          </a:solidFill>
                          <a:latin typeface="Calibri"/>
                          <a:sym typeface="Helvetica Light"/>
                        </a:defRPr>
                      </a:lvl9pPr>
                    </a:lstStyle>
                    <a:p>
                      <a:pPr algn="r" fontAlgn="b"/>
                      <a:r>
                        <a:rPr lang="en-US" sz="1400" u="none" strike="noStrike" dirty="0">
                          <a:effectLst/>
                        </a:rPr>
                        <a:t>5.08%</a:t>
                      </a:r>
                      <a:endParaRPr lang="en-US" sz="1400" b="0" i="0" u="none" strike="noStrike" dirty="0">
                        <a:effectLst/>
                        <a:latin typeface="Arial" panose="020B0604020202020204" pitchFamily="34" charset="0"/>
                      </a:endParaRPr>
                    </a:p>
                  </a:txBody>
                  <a:tcPr marL="4740" marR="4740" marT="474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07F">
                        <a:tint val="20000"/>
                      </a:srgbClr>
                    </a:solidFill>
                  </a:tcPr>
                </a:tc>
                <a:extLst>
                  <a:ext uri="{0D108BD9-81ED-4DB2-BD59-A6C34878D82A}">
                    <a16:rowId xmlns:a16="http://schemas.microsoft.com/office/drawing/2014/main" val="10026"/>
                  </a:ext>
                </a:extLst>
              </a:tr>
            </a:tbl>
          </a:graphicData>
        </a:graphic>
      </p:graphicFrame>
      <p:sp>
        <p:nvSpPr>
          <p:cNvPr id="2" name="TextBox 1"/>
          <p:cNvSpPr txBox="1"/>
          <p:nvPr/>
        </p:nvSpPr>
        <p:spPr>
          <a:xfrm>
            <a:off x="6844545" y="2723615"/>
            <a:ext cx="4173958" cy="963215"/>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990" tIns="34990" rIns="34990" bIns="34990" numCol="1" spcCol="38100" rtlCol="0" anchor="ctr">
            <a:spAutoFit/>
          </a:bodyPr>
          <a:lstStyle/>
          <a:p>
            <a:pPr rtl="0" latinLnBrk="1" hangingPunct="0"/>
            <a:r>
              <a:rPr lang="en-US" sz="2400" b="1" dirty="0">
                <a:solidFill>
                  <a:srgbClr val="231F20"/>
                </a:solidFill>
                <a:latin typeface="Calibri Light"/>
                <a:ea typeface="+mj-ea"/>
                <a:cs typeface="+mj-cs"/>
              </a:rPr>
              <a:t>RT 500 Average Commission Rate</a:t>
            </a:r>
            <a:br>
              <a:rPr lang="en-US" sz="1400" dirty="0">
                <a:solidFill>
                  <a:srgbClr val="231F20"/>
                </a:solidFill>
                <a:latin typeface="Calibri Light"/>
                <a:ea typeface="+mj-ea"/>
                <a:cs typeface="+mj-cs"/>
              </a:rPr>
            </a:br>
            <a:br>
              <a:rPr lang="en-US" sz="1400" dirty="0">
                <a:solidFill>
                  <a:srgbClr val="231F20"/>
                </a:solidFill>
                <a:latin typeface="Calibri Light"/>
                <a:ea typeface="+mj-ea"/>
                <a:cs typeface="+mj-cs"/>
              </a:rPr>
            </a:br>
            <a:r>
              <a:rPr lang="en-US" sz="2000" b="1" i="1" dirty="0">
                <a:solidFill>
                  <a:srgbClr val="231F20"/>
                </a:solidFill>
                <a:latin typeface="Calibri Light"/>
                <a:ea typeface="+mj-ea"/>
                <a:cs typeface="+mj-cs"/>
              </a:rPr>
              <a:t>5.08%</a:t>
            </a:r>
            <a:r>
              <a:rPr lang="en-US" sz="2000" dirty="0">
                <a:solidFill>
                  <a:srgbClr val="231F20"/>
                </a:solidFill>
                <a:latin typeface="Calibri Light"/>
                <a:ea typeface="+mj-ea"/>
                <a:cs typeface="+mj-cs"/>
              </a:rPr>
              <a:t> lowest since 2005</a:t>
            </a:r>
            <a:endParaRPr lang="en-US" sz="2000" dirty="0">
              <a:solidFill>
                <a:srgbClr val="000000"/>
              </a:solidFill>
              <a:sym typeface="Helvetica Light"/>
            </a:endParaRPr>
          </a:p>
        </p:txBody>
      </p:sp>
    </p:spTree>
    <p:extLst>
      <p:ext uri="{BB962C8B-B14F-4D97-AF65-F5344CB8AC3E}">
        <p14:creationId xmlns:p14="http://schemas.microsoft.com/office/powerpoint/2010/main" val="44434887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618" t="-23730" r="-46618" b="-23730"/>
          <a:stretch/>
        </p:blipFill>
        <p:spPr>
          <a:xfrm>
            <a:off x="0" y="4683967"/>
            <a:ext cx="12192000" cy="2181971"/>
          </a:xfrm>
          <a:prstGeom prst="rect">
            <a:avLst/>
          </a:prstGeom>
          <a:solidFill>
            <a:srgbClr val="5A5A5B"/>
          </a:solidFill>
        </p:spPr>
      </p:pic>
      <p:pic>
        <p:nvPicPr>
          <p:cNvPr id="3" name="Picture 2">
            <a:extLst>
              <a:ext uri="{FF2B5EF4-FFF2-40B4-BE49-F238E27FC236}">
                <a16:creationId xmlns:a16="http://schemas.microsoft.com/office/drawing/2014/main" id="{EF257DA7-B66E-4AFC-9D57-A418740FB423}"/>
              </a:ext>
            </a:extLst>
          </p:cNvPr>
          <p:cNvPicPr>
            <a:picLocks noChangeAspect="1"/>
          </p:cNvPicPr>
          <p:nvPr/>
        </p:nvPicPr>
        <p:blipFill>
          <a:blip r:embed="rId3"/>
          <a:stretch>
            <a:fillRect/>
          </a:stretch>
        </p:blipFill>
        <p:spPr>
          <a:xfrm>
            <a:off x="1898781" y="76961"/>
            <a:ext cx="9190652" cy="4397067"/>
          </a:xfrm>
          <a:prstGeom prst="rect">
            <a:avLst/>
          </a:prstGeom>
        </p:spPr>
      </p:pic>
    </p:spTree>
    <p:extLst>
      <p:ext uri="{BB962C8B-B14F-4D97-AF65-F5344CB8AC3E}">
        <p14:creationId xmlns:p14="http://schemas.microsoft.com/office/powerpoint/2010/main" val="9223365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2BA80D0A-E71D-4CC7-B1A8-7A22676F84DF}"/>
              </a:ext>
            </a:extLst>
          </p:cNvPr>
          <p:cNvPicPr>
            <a:picLocks noChangeAspect="1"/>
          </p:cNvPicPr>
          <p:nvPr/>
        </p:nvPicPr>
        <p:blipFill>
          <a:blip r:embed="rId3"/>
          <a:stretch>
            <a:fillRect/>
          </a:stretch>
        </p:blipFill>
        <p:spPr>
          <a:xfrm>
            <a:off x="2996402" y="2527657"/>
            <a:ext cx="6275980" cy="26848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A0BAABBF-FB7A-4921-9381-A1CDC33ECF58}"/>
              </a:ext>
            </a:extLst>
          </p:cNvPr>
          <p:cNvPicPr>
            <a:picLocks noChangeAspect="1"/>
          </p:cNvPicPr>
          <p:nvPr/>
        </p:nvPicPr>
        <p:blipFill>
          <a:blip r:embed="rId3"/>
          <a:stretch>
            <a:fillRect/>
          </a:stretch>
        </p:blipFill>
        <p:spPr>
          <a:xfrm>
            <a:off x="2960861" y="2598656"/>
            <a:ext cx="6270279" cy="2667719"/>
          </a:xfrm>
          <a:prstGeom prst="rect">
            <a:avLst/>
          </a:prstGeom>
        </p:spPr>
      </p:pic>
    </p:spTree>
    <p:extLst>
      <p:ext uri="{BB962C8B-B14F-4D97-AF65-F5344CB8AC3E}">
        <p14:creationId xmlns:p14="http://schemas.microsoft.com/office/powerpoint/2010/main" val="65749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7DC22CD5-F801-4EE9-8F6C-F44867D02568}"/>
              </a:ext>
            </a:extLst>
          </p:cNvPr>
          <p:cNvPicPr>
            <a:picLocks noChangeAspect="1"/>
          </p:cNvPicPr>
          <p:nvPr/>
        </p:nvPicPr>
        <p:blipFill>
          <a:blip r:embed="rId3"/>
          <a:stretch>
            <a:fillRect/>
          </a:stretch>
        </p:blipFill>
        <p:spPr>
          <a:xfrm>
            <a:off x="2960861" y="2468710"/>
            <a:ext cx="6270279" cy="2679119"/>
          </a:xfrm>
          <a:prstGeom prst="rect">
            <a:avLst/>
          </a:prstGeom>
        </p:spPr>
      </p:pic>
      <p:pic>
        <p:nvPicPr>
          <p:cNvPr id="4" name="Picture 3">
            <a:extLst>
              <a:ext uri="{FF2B5EF4-FFF2-40B4-BE49-F238E27FC236}">
                <a16:creationId xmlns:a16="http://schemas.microsoft.com/office/drawing/2014/main" id="{AF74FF19-D25D-40FE-B247-5D67287E0F3A}"/>
              </a:ext>
            </a:extLst>
          </p:cNvPr>
          <p:cNvPicPr>
            <a:picLocks noChangeAspect="1"/>
          </p:cNvPicPr>
          <p:nvPr/>
        </p:nvPicPr>
        <p:blipFill>
          <a:blip r:embed="rId4"/>
          <a:stretch>
            <a:fillRect/>
          </a:stretch>
        </p:blipFill>
        <p:spPr>
          <a:xfrm>
            <a:off x="3211024" y="3731196"/>
            <a:ext cx="1385162" cy="991845"/>
          </a:xfrm>
          <a:prstGeom prst="rect">
            <a:avLst/>
          </a:prstGeom>
        </p:spPr>
      </p:pic>
    </p:spTree>
    <p:extLst>
      <p:ext uri="{BB962C8B-B14F-4D97-AF65-F5344CB8AC3E}">
        <p14:creationId xmlns:p14="http://schemas.microsoft.com/office/powerpoint/2010/main" val="261713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44B25258-0563-41A0-ACBA-A0A095CCB824}"/>
              </a:ext>
            </a:extLst>
          </p:cNvPr>
          <p:cNvPicPr>
            <a:picLocks noChangeAspect="1"/>
          </p:cNvPicPr>
          <p:nvPr/>
        </p:nvPicPr>
        <p:blipFill>
          <a:blip r:embed="rId3"/>
          <a:stretch>
            <a:fillRect/>
          </a:stretch>
        </p:blipFill>
        <p:spPr>
          <a:xfrm>
            <a:off x="2996402" y="2529551"/>
            <a:ext cx="6275980" cy="2679119"/>
          </a:xfrm>
          <a:prstGeom prst="rect">
            <a:avLst/>
          </a:prstGeom>
        </p:spPr>
      </p:pic>
      <p:pic>
        <p:nvPicPr>
          <p:cNvPr id="3" name="Picture 2">
            <a:extLst>
              <a:ext uri="{FF2B5EF4-FFF2-40B4-BE49-F238E27FC236}">
                <a16:creationId xmlns:a16="http://schemas.microsoft.com/office/drawing/2014/main" id="{D5390CDB-352D-4FDB-AEA9-FA124DAB7114}"/>
              </a:ext>
            </a:extLst>
          </p:cNvPr>
          <p:cNvPicPr>
            <a:picLocks noChangeAspect="1"/>
          </p:cNvPicPr>
          <p:nvPr/>
        </p:nvPicPr>
        <p:blipFill>
          <a:blip r:embed="rId4"/>
          <a:stretch>
            <a:fillRect/>
          </a:stretch>
        </p:blipFill>
        <p:spPr>
          <a:xfrm>
            <a:off x="3601199" y="4083491"/>
            <a:ext cx="473121" cy="461721"/>
          </a:xfrm>
          <a:prstGeom prst="rect">
            <a:avLst/>
          </a:prstGeom>
        </p:spPr>
      </p:pic>
    </p:spTree>
    <p:extLst>
      <p:ext uri="{BB962C8B-B14F-4D97-AF65-F5344CB8AC3E}">
        <p14:creationId xmlns:p14="http://schemas.microsoft.com/office/powerpoint/2010/main" val="78479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D6A79BA3-DEA1-4788-A8DB-C37C3BF8C699}"/>
              </a:ext>
            </a:extLst>
          </p:cNvPr>
          <p:cNvPicPr>
            <a:picLocks noChangeAspect="1"/>
          </p:cNvPicPr>
          <p:nvPr/>
        </p:nvPicPr>
        <p:blipFill>
          <a:blip r:embed="rId3"/>
          <a:stretch>
            <a:fillRect/>
          </a:stretch>
        </p:blipFill>
        <p:spPr>
          <a:xfrm>
            <a:off x="2995071" y="2396264"/>
            <a:ext cx="6278642" cy="2680669"/>
          </a:xfrm>
          <a:prstGeom prst="rect">
            <a:avLst/>
          </a:prstGeom>
          <a:ln>
            <a:solidFill>
              <a:schemeClr val="tx2">
                <a:lumMod val="60000"/>
                <a:lumOff val="40000"/>
              </a:schemeClr>
            </a:solidFill>
          </a:ln>
        </p:spPr>
      </p:pic>
    </p:spTree>
    <p:extLst>
      <p:ext uri="{BB962C8B-B14F-4D97-AF65-F5344CB8AC3E}">
        <p14:creationId xmlns:p14="http://schemas.microsoft.com/office/powerpoint/2010/main" val="23354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6A96-AF1C-4B06-A3BD-DA0C198E60C0}"/>
              </a:ext>
            </a:extLst>
          </p:cNvPr>
          <p:cNvSpPr>
            <a:spLocks noGrp="1"/>
          </p:cNvSpPr>
          <p:nvPr>
            <p:ph type="title"/>
          </p:nvPr>
        </p:nvSpPr>
        <p:spPr/>
        <p:txBody>
          <a:bodyPr/>
          <a:lstStyle/>
          <a:p>
            <a:r>
              <a:rPr lang="en-US" dirty="0"/>
              <a:t>The state of the residential brokerage industry</a:t>
            </a:r>
          </a:p>
        </p:txBody>
      </p:sp>
      <p:sp>
        <p:nvSpPr>
          <p:cNvPr id="3" name="Content Placeholder 2">
            <a:extLst>
              <a:ext uri="{FF2B5EF4-FFF2-40B4-BE49-F238E27FC236}">
                <a16:creationId xmlns:a16="http://schemas.microsoft.com/office/drawing/2014/main" id="{CA1C08DF-963A-4994-9F6F-60FEB4698E10}"/>
              </a:ext>
            </a:extLst>
          </p:cNvPr>
          <p:cNvSpPr>
            <a:spLocks noGrp="1"/>
          </p:cNvSpPr>
          <p:nvPr>
            <p:ph idx="1"/>
          </p:nvPr>
        </p:nvSpPr>
        <p:spPr/>
        <p:txBody>
          <a:bodyPr>
            <a:normAutofit fontScale="92500"/>
          </a:bodyPr>
          <a:lstStyle/>
          <a:p>
            <a:endParaRPr lang="en-US" dirty="0"/>
          </a:p>
          <a:p>
            <a:r>
              <a:rPr lang="en-US" dirty="0"/>
              <a:t>In recent Harris Insights study (July 2018) recent buyers and sellers said:</a:t>
            </a:r>
          </a:p>
          <a:p>
            <a:endParaRPr lang="en-US" dirty="0"/>
          </a:p>
          <a:p>
            <a:r>
              <a:rPr lang="en-US" dirty="0"/>
              <a:t>90% used an agent when buying or selling – no differentiation between Millennials or Gen-x</a:t>
            </a:r>
          </a:p>
          <a:p>
            <a:r>
              <a:rPr lang="en-US" dirty="0"/>
              <a:t>69% said they still depended on a referral from a trusted source as the main way they found and selected an agent</a:t>
            </a:r>
          </a:p>
          <a:p>
            <a:r>
              <a:rPr lang="en-US" dirty="0"/>
              <a:t>89% said negotiation assistance the most valuable service followed by the “provision” of homes that fit my needs or were comparable to my home</a:t>
            </a:r>
          </a:p>
        </p:txBody>
      </p:sp>
    </p:spTree>
    <p:extLst>
      <p:ext uri="{BB962C8B-B14F-4D97-AF65-F5344CB8AC3E}">
        <p14:creationId xmlns:p14="http://schemas.microsoft.com/office/powerpoint/2010/main" val="407038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2BE2C9D1-6701-41CE-8FBA-47F4B5C99041}"/>
              </a:ext>
            </a:extLst>
          </p:cNvPr>
          <p:cNvPicPr>
            <a:picLocks noChangeAspect="1"/>
          </p:cNvPicPr>
          <p:nvPr/>
        </p:nvPicPr>
        <p:blipFill>
          <a:blip r:embed="rId3"/>
          <a:stretch>
            <a:fillRect/>
          </a:stretch>
        </p:blipFill>
        <p:spPr>
          <a:xfrm>
            <a:off x="2958010" y="2398588"/>
            <a:ext cx="6275980" cy="2679119"/>
          </a:xfrm>
          <a:prstGeom prst="rect">
            <a:avLst/>
          </a:prstGeom>
        </p:spPr>
      </p:pic>
    </p:spTree>
    <p:extLst>
      <p:ext uri="{BB962C8B-B14F-4D97-AF65-F5344CB8AC3E}">
        <p14:creationId xmlns:p14="http://schemas.microsoft.com/office/powerpoint/2010/main" val="83443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696BEC63-2070-472A-8748-A56B10ADFD31}"/>
              </a:ext>
            </a:extLst>
          </p:cNvPr>
          <p:cNvPicPr>
            <a:picLocks noChangeAspect="1"/>
          </p:cNvPicPr>
          <p:nvPr/>
        </p:nvPicPr>
        <p:blipFill>
          <a:blip r:embed="rId3"/>
          <a:stretch>
            <a:fillRect/>
          </a:stretch>
        </p:blipFill>
        <p:spPr>
          <a:xfrm>
            <a:off x="3003977" y="2436340"/>
            <a:ext cx="6260830" cy="2653951"/>
          </a:xfrm>
          <a:prstGeom prst="rect">
            <a:avLst/>
          </a:prstGeom>
          <a:ln>
            <a:solidFill>
              <a:schemeClr val="tx2">
                <a:lumMod val="60000"/>
                <a:lumOff val="40000"/>
              </a:schemeClr>
            </a:solidFill>
          </a:ln>
        </p:spPr>
      </p:pic>
    </p:spTree>
    <p:extLst>
      <p:ext uri="{BB962C8B-B14F-4D97-AF65-F5344CB8AC3E}">
        <p14:creationId xmlns:p14="http://schemas.microsoft.com/office/powerpoint/2010/main" val="407958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10630A90-2BDF-42F8-861D-A668C802F71D}"/>
              </a:ext>
            </a:extLst>
          </p:cNvPr>
          <p:cNvPicPr>
            <a:picLocks noChangeAspect="1"/>
          </p:cNvPicPr>
          <p:nvPr/>
        </p:nvPicPr>
        <p:blipFill>
          <a:blip r:embed="rId3"/>
          <a:stretch>
            <a:fillRect/>
          </a:stretch>
        </p:blipFill>
        <p:spPr>
          <a:xfrm>
            <a:off x="3017336" y="2430804"/>
            <a:ext cx="6234113" cy="2653951"/>
          </a:xfrm>
          <a:prstGeom prst="rect">
            <a:avLst/>
          </a:prstGeom>
          <a:ln>
            <a:solidFill>
              <a:schemeClr val="tx2">
                <a:lumMod val="60000"/>
                <a:lumOff val="40000"/>
              </a:schemeClr>
            </a:solidFill>
          </a:ln>
        </p:spPr>
      </p:pic>
    </p:spTree>
    <p:extLst>
      <p:ext uri="{BB962C8B-B14F-4D97-AF65-F5344CB8AC3E}">
        <p14:creationId xmlns:p14="http://schemas.microsoft.com/office/powerpoint/2010/main" val="158536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FB560B17-82F5-4B59-9995-EB1986542F2A}"/>
              </a:ext>
            </a:extLst>
          </p:cNvPr>
          <p:cNvPicPr>
            <a:picLocks noChangeAspect="1"/>
          </p:cNvPicPr>
          <p:nvPr/>
        </p:nvPicPr>
        <p:blipFill>
          <a:blip r:embed="rId3"/>
          <a:stretch>
            <a:fillRect/>
          </a:stretch>
        </p:blipFill>
        <p:spPr>
          <a:xfrm>
            <a:off x="3017336" y="2529728"/>
            <a:ext cx="6234113" cy="2645045"/>
          </a:xfrm>
          <a:prstGeom prst="rect">
            <a:avLst/>
          </a:prstGeom>
          <a:ln>
            <a:solidFill>
              <a:schemeClr val="tx2">
                <a:lumMod val="60000"/>
                <a:lumOff val="40000"/>
              </a:schemeClr>
            </a:solidFill>
          </a:ln>
        </p:spPr>
      </p:pic>
    </p:spTree>
    <p:extLst>
      <p:ext uri="{BB962C8B-B14F-4D97-AF65-F5344CB8AC3E}">
        <p14:creationId xmlns:p14="http://schemas.microsoft.com/office/powerpoint/2010/main" val="138581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594611BB-2B09-4521-AD0A-CE5095B8D45E}"/>
              </a:ext>
            </a:extLst>
          </p:cNvPr>
          <p:cNvPicPr>
            <a:picLocks noChangeAspect="1"/>
          </p:cNvPicPr>
          <p:nvPr/>
        </p:nvPicPr>
        <p:blipFill>
          <a:blip r:embed="rId3"/>
          <a:stretch>
            <a:fillRect/>
          </a:stretch>
        </p:blipFill>
        <p:spPr>
          <a:xfrm>
            <a:off x="2958010" y="2502339"/>
            <a:ext cx="6275980" cy="2679119"/>
          </a:xfrm>
          <a:prstGeom prst="rect">
            <a:avLst/>
          </a:prstGeom>
        </p:spPr>
      </p:pic>
    </p:spTree>
    <p:extLst>
      <p:ext uri="{BB962C8B-B14F-4D97-AF65-F5344CB8AC3E}">
        <p14:creationId xmlns:p14="http://schemas.microsoft.com/office/powerpoint/2010/main" val="8659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43817981-03F6-45E7-88F9-80D7D261C092}"/>
              </a:ext>
            </a:extLst>
          </p:cNvPr>
          <p:cNvPicPr>
            <a:picLocks noChangeAspect="1"/>
          </p:cNvPicPr>
          <p:nvPr/>
        </p:nvPicPr>
        <p:blipFill>
          <a:blip r:embed="rId3"/>
          <a:stretch>
            <a:fillRect/>
          </a:stretch>
        </p:blipFill>
        <p:spPr>
          <a:xfrm>
            <a:off x="2999253" y="2502339"/>
            <a:ext cx="6270279" cy="2679119"/>
          </a:xfrm>
          <a:prstGeom prst="rect">
            <a:avLst/>
          </a:prstGeom>
        </p:spPr>
      </p:pic>
    </p:spTree>
    <p:extLst>
      <p:ext uri="{BB962C8B-B14F-4D97-AF65-F5344CB8AC3E}">
        <p14:creationId xmlns:p14="http://schemas.microsoft.com/office/powerpoint/2010/main" val="383124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59083679-9DED-4E0D-AE26-3547DEE644BE}"/>
              </a:ext>
            </a:extLst>
          </p:cNvPr>
          <p:cNvPicPr>
            <a:picLocks noChangeAspect="1"/>
          </p:cNvPicPr>
          <p:nvPr/>
        </p:nvPicPr>
        <p:blipFill>
          <a:blip r:embed="rId3"/>
          <a:stretch>
            <a:fillRect/>
          </a:stretch>
        </p:blipFill>
        <p:spPr>
          <a:xfrm>
            <a:off x="2996402" y="2532718"/>
            <a:ext cx="6275980" cy="2679119"/>
          </a:xfrm>
          <a:prstGeom prst="rect">
            <a:avLst/>
          </a:prstGeom>
        </p:spPr>
      </p:pic>
    </p:spTree>
    <p:extLst>
      <p:ext uri="{BB962C8B-B14F-4D97-AF65-F5344CB8AC3E}">
        <p14:creationId xmlns:p14="http://schemas.microsoft.com/office/powerpoint/2010/main" val="190617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2246397" y="3515817"/>
            <a:ext cx="7699207" cy="215380"/>
          </a:xfrm>
          <a:prstGeom prst="rect">
            <a:avLst/>
          </a:prstGeom>
          <a:ln w="3175">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endParaRPr sz="1200" dirty="0">
              <a:solidFill>
                <a:srgbClr val="53585F"/>
              </a:solidFill>
              <a:latin typeface="Raleway Regular"/>
              <a:ea typeface="Raleway Regular"/>
              <a:cs typeface="Raleway Regular"/>
              <a:sym typeface="Raleway Regular"/>
            </a:endParaRPr>
          </a:p>
        </p:txBody>
      </p:sp>
      <p:sp>
        <p:nvSpPr>
          <p:cNvPr id="15" name="Shape 15"/>
          <p:cNvSpPr/>
          <p:nvPr/>
        </p:nvSpPr>
        <p:spPr>
          <a:xfrm>
            <a:off x="-85196" y="6159500"/>
            <a:ext cx="12439175" cy="698500"/>
          </a:xfrm>
          <a:prstGeom prst="rect">
            <a:avLst/>
          </a:prstGeom>
          <a:solidFill>
            <a:srgbClr val="7693A0"/>
          </a:solidFill>
          <a:ln w="3175">
            <a:miter lim="400000"/>
          </a:ln>
        </p:spPr>
        <p:txBody>
          <a:bodyPr lIns="34990" tIns="34990" rIns="34990" bIns="34990" anchor="ctr"/>
          <a:lstStyle/>
          <a:p>
            <a:pPr lvl="0">
              <a:defRPr sz="3200">
                <a:solidFill>
                  <a:srgbClr val="FFFFFF"/>
                </a:solidFill>
              </a:defRPr>
            </a:pPr>
            <a:endParaRPr sz="1600" dirty="0"/>
          </a:p>
        </p:txBody>
      </p:sp>
      <p:grpSp>
        <p:nvGrpSpPr>
          <p:cNvPr id="18" name="Group 18"/>
          <p:cNvGrpSpPr/>
          <p:nvPr/>
        </p:nvGrpSpPr>
        <p:grpSpPr>
          <a:xfrm>
            <a:off x="5916789" y="6365810"/>
            <a:ext cx="358423" cy="28588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702" y="368393"/>
            <a:ext cx="3244596" cy="1808863"/>
          </a:xfrm>
          <a:prstGeom prst="rect">
            <a:avLst/>
          </a:prstGeom>
        </p:spPr>
      </p:pic>
      <p:pic>
        <p:nvPicPr>
          <p:cNvPr id="2" name="Picture 1">
            <a:extLst>
              <a:ext uri="{FF2B5EF4-FFF2-40B4-BE49-F238E27FC236}">
                <a16:creationId xmlns:a16="http://schemas.microsoft.com/office/drawing/2014/main" id="{746F2F5C-1294-41BE-BFDB-CEE5151175DE}"/>
              </a:ext>
            </a:extLst>
          </p:cNvPr>
          <p:cNvPicPr>
            <a:picLocks noChangeAspect="1"/>
          </p:cNvPicPr>
          <p:nvPr/>
        </p:nvPicPr>
        <p:blipFill>
          <a:blip r:embed="rId3"/>
          <a:stretch>
            <a:fillRect/>
          </a:stretch>
        </p:blipFill>
        <p:spPr>
          <a:xfrm>
            <a:off x="2958010" y="2581555"/>
            <a:ext cx="6275980" cy="2679119"/>
          </a:xfrm>
          <a:prstGeom prst="rect">
            <a:avLst/>
          </a:prstGeom>
        </p:spPr>
      </p:pic>
    </p:spTree>
    <p:extLst>
      <p:ext uri="{BB962C8B-B14F-4D97-AF65-F5344CB8AC3E}">
        <p14:creationId xmlns:p14="http://schemas.microsoft.com/office/powerpoint/2010/main" val="284453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943A-398F-4D86-B722-2923F8EF7C84}"/>
              </a:ext>
            </a:extLst>
          </p:cNvPr>
          <p:cNvSpPr>
            <a:spLocks noGrp="1"/>
          </p:cNvSpPr>
          <p:nvPr>
            <p:ph type="title"/>
          </p:nvPr>
        </p:nvSpPr>
        <p:spPr/>
        <p:txBody>
          <a:bodyPr/>
          <a:lstStyle/>
          <a:p>
            <a:r>
              <a:rPr lang="en-US" dirty="0"/>
              <a:t>Valuation of residential brokerage firms</a:t>
            </a:r>
          </a:p>
        </p:txBody>
      </p:sp>
      <p:sp>
        <p:nvSpPr>
          <p:cNvPr id="3" name="Content Placeholder 2">
            <a:extLst>
              <a:ext uri="{FF2B5EF4-FFF2-40B4-BE49-F238E27FC236}">
                <a16:creationId xmlns:a16="http://schemas.microsoft.com/office/drawing/2014/main" id="{333F9BF5-C17A-4730-ADFF-A42CB0694539}"/>
              </a:ext>
            </a:extLst>
          </p:cNvPr>
          <p:cNvSpPr>
            <a:spLocks noGrp="1"/>
          </p:cNvSpPr>
          <p:nvPr>
            <p:ph idx="1"/>
          </p:nvPr>
        </p:nvSpPr>
        <p:spPr/>
        <p:txBody>
          <a:bodyPr/>
          <a:lstStyle/>
          <a:p>
            <a:endParaRPr lang="en-US" dirty="0"/>
          </a:p>
          <a:p>
            <a:r>
              <a:rPr lang="en-US" dirty="0"/>
              <a:t>We are at the tail end of a boom in the market valuation of residential brokerage firms</a:t>
            </a:r>
          </a:p>
          <a:p>
            <a:r>
              <a:rPr lang="en-US" dirty="0"/>
              <a:t>Realogy/NRT is no longer buying brokerage firms</a:t>
            </a:r>
          </a:p>
          <a:p>
            <a:r>
              <a:rPr lang="en-US" dirty="0"/>
              <a:t>Berkshire Hathaway HomeServices has indicated that it will slow its acquisitions and reduce its price and terms</a:t>
            </a:r>
          </a:p>
          <a:p>
            <a:r>
              <a:rPr lang="en-US" dirty="0"/>
              <a:t>However there is great activity remaining but mostly among local or regional competitors</a:t>
            </a:r>
          </a:p>
          <a:p>
            <a:r>
              <a:rPr lang="en-US" dirty="0"/>
              <a:t>Some investor activity is present at this time</a:t>
            </a:r>
          </a:p>
        </p:txBody>
      </p:sp>
    </p:spTree>
    <p:extLst>
      <p:ext uri="{BB962C8B-B14F-4D97-AF65-F5344CB8AC3E}">
        <p14:creationId xmlns:p14="http://schemas.microsoft.com/office/powerpoint/2010/main" val="399057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2D4B-9FA2-4E75-BE27-D8F05E542E38}"/>
              </a:ext>
            </a:extLst>
          </p:cNvPr>
          <p:cNvSpPr>
            <a:spLocks noGrp="1"/>
          </p:cNvSpPr>
          <p:nvPr>
            <p:ph type="title"/>
          </p:nvPr>
        </p:nvSpPr>
        <p:spPr/>
        <p:txBody>
          <a:bodyPr/>
          <a:lstStyle/>
          <a:p>
            <a:r>
              <a:rPr lang="en-US" dirty="0"/>
              <a:t>Valuation of residential brokerage firms</a:t>
            </a:r>
          </a:p>
        </p:txBody>
      </p:sp>
      <p:sp>
        <p:nvSpPr>
          <p:cNvPr id="3" name="Content Placeholder 2">
            <a:extLst>
              <a:ext uri="{FF2B5EF4-FFF2-40B4-BE49-F238E27FC236}">
                <a16:creationId xmlns:a16="http://schemas.microsoft.com/office/drawing/2014/main" id="{3ED997FE-70C9-45F3-85A6-E218642DFCFD}"/>
              </a:ext>
            </a:extLst>
          </p:cNvPr>
          <p:cNvSpPr>
            <a:spLocks noGrp="1"/>
          </p:cNvSpPr>
          <p:nvPr>
            <p:ph idx="1"/>
          </p:nvPr>
        </p:nvSpPr>
        <p:spPr/>
        <p:txBody>
          <a:bodyPr/>
          <a:lstStyle/>
          <a:p>
            <a:endParaRPr lang="en-US" dirty="0"/>
          </a:p>
          <a:p>
            <a:r>
              <a:rPr lang="en-US" dirty="0"/>
              <a:t>Valuation is still based on trailing 12 months EBITDA (earnings before interest, taxes, depreciation and amortization)</a:t>
            </a:r>
          </a:p>
          <a:p>
            <a:endParaRPr lang="en-US" dirty="0"/>
          </a:p>
          <a:p>
            <a:r>
              <a:rPr lang="en-US" dirty="0"/>
              <a:t>Multiples vary depending on size of firm, model of firm, location and size of market, availability of purchasers and brand restrictions</a:t>
            </a:r>
          </a:p>
          <a:p>
            <a:endParaRPr lang="en-US" dirty="0"/>
          </a:p>
          <a:p>
            <a:r>
              <a:rPr lang="en-US" dirty="0"/>
              <a:t>2.5 at low end 5.5 at upper end</a:t>
            </a:r>
          </a:p>
          <a:p>
            <a:r>
              <a:rPr lang="en-US" dirty="0"/>
              <a:t>Final prices almost always affected by the Terms of a Transaction</a:t>
            </a:r>
          </a:p>
        </p:txBody>
      </p:sp>
    </p:spTree>
    <p:extLst>
      <p:ext uri="{BB962C8B-B14F-4D97-AF65-F5344CB8AC3E}">
        <p14:creationId xmlns:p14="http://schemas.microsoft.com/office/powerpoint/2010/main" val="256083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AE49-9CC2-4CCB-B4F9-FB75EA60A34A}"/>
              </a:ext>
            </a:extLst>
          </p:cNvPr>
          <p:cNvSpPr>
            <a:spLocks noGrp="1"/>
          </p:cNvSpPr>
          <p:nvPr>
            <p:ph type="title"/>
          </p:nvPr>
        </p:nvSpPr>
        <p:spPr/>
        <p:txBody>
          <a:bodyPr/>
          <a:lstStyle/>
          <a:p>
            <a:r>
              <a:rPr lang="en-US" dirty="0"/>
              <a:t>The state of the residential brokerage industry</a:t>
            </a:r>
          </a:p>
        </p:txBody>
      </p:sp>
      <p:sp>
        <p:nvSpPr>
          <p:cNvPr id="3" name="Content Placeholder 2">
            <a:extLst>
              <a:ext uri="{FF2B5EF4-FFF2-40B4-BE49-F238E27FC236}">
                <a16:creationId xmlns:a16="http://schemas.microsoft.com/office/drawing/2014/main" id="{FB7428A3-EE66-4D2E-9426-1706B2569868}"/>
              </a:ext>
            </a:extLst>
          </p:cNvPr>
          <p:cNvSpPr>
            <a:spLocks noGrp="1"/>
          </p:cNvSpPr>
          <p:nvPr>
            <p:ph idx="1"/>
          </p:nvPr>
        </p:nvSpPr>
        <p:spPr/>
        <p:txBody>
          <a:bodyPr>
            <a:normAutofit lnSpcReduction="10000"/>
          </a:bodyPr>
          <a:lstStyle/>
          <a:p>
            <a:endParaRPr lang="en-US" dirty="0"/>
          </a:p>
          <a:p>
            <a:r>
              <a:rPr lang="en-US" dirty="0"/>
              <a:t>REAL Trends ranking of top agents and teams for calendar 2017 and published in July 2018 showed</a:t>
            </a:r>
          </a:p>
          <a:p>
            <a:endParaRPr lang="en-US" dirty="0"/>
          </a:p>
          <a:p>
            <a:r>
              <a:rPr lang="en-US" dirty="0"/>
              <a:t>15,500 total agents and teams   est. 1.2% of all Realtors® in country</a:t>
            </a:r>
          </a:p>
          <a:p>
            <a:endParaRPr lang="en-US" dirty="0"/>
          </a:p>
          <a:p>
            <a:r>
              <a:rPr lang="en-US" dirty="0"/>
              <a:t>Did 11% of all the closed sides in the country</a:t>
            </a:r>
          </a:p>
          <a:p>
            <a:endParaRPr lang="en-US" dirty="0"/>
          </a:p>
          <a:p>
            <a:r>
              <a:rPr lang="en-US" dirty="0"/>
              <a:t>Did 22% of all closed volume in the country</a:t>
            </a:r>
          </a:p>
        </p:txBody>
      </p:sp>
    </p:spTree>
    <p:extLst>
      <p:ext uri="{BB962C8B-B14F-4D97-AF65-F5344CB8AC3E}">
        <p14:creationId xmlns:p14="http://schemas.microsoft.com/office/powerpoint/2010/main" val="207051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3AE2-651F-420A-8652-AAEEBB226775}"/>
              </a:ext>
            </a:extLst>
          </p:cNvPr>
          <p:cNvSpPr>
            <a:spLocks noGrp="1"/>
          </p:cNvSpPr>
          <p:nvPr>
            <p:ph type="title"/>
          </p:nvPr>
        </p:nvSpPr>
        <p:spPr/>
        <p:txBody>
          <a:bodyPr/>
          <a:lstStyle/>
          <a:p>
            <a:r>
              <a:rPr lang="en-US" dirty="0"/>
              <a:t>Valuation of residential brokerage firms</a:t>
            </a:r>
          </a:p>
        </p:txBody>
      </p:sp>
      <p:sp>
        <p:nvSpPr>
          <p:cNvPr id="3" name="Content Placeholder 2">
            <a:extLst>
              <a:ext uri="{FF2B5EF4-FFF2-40B4-BE49-F238E27FC236}">
                <a16:creationId xmlns:a16="http://schemas.microsoft.com/office/drawing/2014/main" id="{938C49D8-960E-4B97-8CCA-9E540F99A8DB}"/>
              </a:ext>
            </a:extLst>
          </p:cNvPr>
          <p:cNvSpPr>
            <a:spLocks noGrp="1"/>
          </p:cNvSpPr>
          <p:nvPr>
            <p:ph idx="1"/>
          </p:nvPr>
        </p:nvSpPr>
        <p:spPr>
          <a:xfrm>
            <a:off x="838200" y="1825625"/>
            <a:ext cx="10515600" cy="4351338"/>
          </a:xfrm>
        </p:spPr>
        <p:txBody>
          <a:bodyPr/>
          <a:lstStyle/>
          <a:p>
            <a:endParaRPr lang="en-US" dirty="0"/>
          </a:p>
          <a:p>
            <a:r>
              <a:rPr lang="en-US" dirty="0"/>
              <a:t>Profit is the most powerful indicator of value</a:t>
            </a:r>
          </a:p>
          <a:p>
            <a:endParaRPr lang="en-US" dirty="0"/>
          </a:p>
          <a:p>
            <a:r>
              <a:rPr lang="en-US" dirty="0"/>
              <a:t>Brokerage’s that show increases in agent count, productivity and other factors create an opportunity for higher prices</a:t>
            </a:r>
          </a:p>
          <a:p>
            <a:endParaRPr lang="en-US" dirty="0"/>
          </a:p>
          <a:p>
            <a:r>
              <a:rPr lang="en-US" dirty="0"/>
              <a:t>Related core services such as mortgage, title insurance and property management are generally valued at prices similar to that of the brokerage firm</a:t>
            </a:r>
          </a:p>
          <a:p>
            <a:pPr marL="0" indent="0">
              <a:buNone/>
            </a:pPr>
            <a:endParaRPr lang="en-US" dirty="0"/>
          </a:p>
        </p:txBody>
      </p:sp>
    </p:spTree>
    <p:extLst>
      <p:ext uri="{BB962C8B-B14F-4D97-AF65-F5344CB8AC3E}">
        <p14:creationId xmlns:p14="http://schemas.microsoft.com/office/powerpoint/2010/main" val="110133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Technology	</a:t>
            </a:r>
          </a:p>
        </p:txBody>
      </p:sp>
      <p:sp>
        <p:nvSpPr>
          <p:cNvPr id="3" name="Content Placeholder 2"/>
          <p:cNvSpPr>
            <a:spLocks noGrp="1"/>
          </p:cNvSpPr>
          <p:nvPr>
            <p:ph idx="1"/>
          </p:nvPr>
        </p:nvSpPr>
        <p:spPr/>
        <p:txBody>
          <a:bodyPr/>
          <a:lstStyle/>
          <a:p>
            <a:endParaRPr lang="en-US" dirty="0"/>
          </a:p>
          <a:p>
            <a:r>
              <a:rPr lang="en-US" dirty="0"/>
              <a:t>Current thinking among many new leaders</a:t>
            </a:r>
          </a:p>
          <a:p>
            <a:endParaRPr lang="en-US" dirty="0"/>
          </a:p>
          <a:p>
            <a:pPr lvl="1"/>
            <a:r>
              <a:rPr lang="en-US" dirty="0"/>
              <a:t>Tech will make the difference between winners and losers</a:t>
            </a:r>
          </a:p>
          <a:p>
            <a:pPr lvl="1"/>
            <a:r>
              <a:rPr lang="en-US" dirty="0"/>
              <a:t>Tech will ultimately replace real estate brokers and agents</a:t>
            </a:r>
          </a:p>
          <a:p>
            <a:pPr lvl="1"/>
            <a:r>
              <a:rPr lang="en-US" dirty="0"/>
              <a:t>Tech will enable smarter agents and brokers through predictive analytics</a:t>
            </a:r>
          </a:p>
          <a:p>
            <a:pPr lvl="1"/>
            <a:r>
              <a:rPr lang="en-US" dirty="0"/>
              <a:t>Tech will enable higher levels of productivity</a:t>
            </a:r>
          </a:p>
          <a:p>
            <a:pPr lvl="1"/>
            <a:r>
              <a:rPr lang="en-US" dirty="0"/>
              <a:t>Tech will make the consumer experience much better</a:t>
            </a:r>
          </a:p>
          <a:p>
            <a:pPr lvl="1"/>
            <a:r>
              <a:rPr lang="en-US" dirty="0"/>
              <a:t>Tech will enable iBuyers to significantly impact markets</a:t>
            </a:r>
          </a:p>
        </p:txBody>
      </p:sp>
    </p:spTree>
    <p:extLst>
      <p:ext uri="{BB962C8B-B14F-4D97-AF65-F5344CB8AC3E}">
        <p14:creationId xmlns:p14="http://schemas.microsoft.com/office/powerpoint/2010/main" val="2817886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technology</a:t>
            </a:r>
          </a:p>
        </p:txBody>
      </p:sp>
      <p:sp>
        <p:nvSpPr>
          <p:cNvPr id="3" name="Content Placeholder 2"/>
          <p:cNvSpPr>
            <a:spLocks noGrp="1"/>
          </p:cNvSpPr>
          <p:nvPr>
            <p:ph idx="1"/>
          </p:nvPr>
        </p:nvSpPr>
        <p:spPr/>
        <p:txBody>
          <a:bodyPr/>
          <a:lstStyle/>
          <a:p>
            <a:endParaRPr lang="en-US" dirty="0"/>
          </a:p>
          <a:p>
            <a:endParaRPr lang="en-US" dirty="0"/>
          </a:p>
          <a:p>
            <a:r>
              <a:rPr lang="en-US" dirty="0"/>
              <a:t>There is simply no current proof that any of these future thoughts will actually happen – with some notable exceptions</a:t>
            </a:r>
          </a:p>
          <a:p>
            <a:r>
              <a:rPr lang="en-US" dirty="0"/>
              <a:t>Tech does enable great agents and teams to both market and deliver service more efficiently</a:t>
            </a:r>
          </a:p>
          <a:p>
            <a:r>
              <a:rPr lang="en-US" dirty="0"/>
              <a:t>Tech will provide an opportunity for consumers to gain more insights into markets and processes</a:t>
            </a:r>
          </a:p>
          <a:p>
            <a:r>
              <a:rPr lang="en-US" dirty="0"/>
              <a:t>And It will enable iBuyers to work very efficiently</a:t>
            </a:r>
          </a:p>
        </p:txBody>
      </p:sp>
    </p:spTree>
    <p:extLst>
      <p:ext uri="{BB962C8B-B14F-4D97-AF65-F5344CB8AC3E}">
        <p14:creationId xmlns:p14="http://schemas.microsoft.com/office/powerpoint/2010/main" val="359891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conclusions</a:t>
            </a:r>
          </a:p>
        </p:txBody>
      </p:sp>
      <p:sp>
        <p:nvSpPr>
          <p:cNvPr id="3" name="Content Placeholder 2"/>
          <p:cNvSpPr>
            <a:spLocks noGrp="1"/>
          </p:cNvSpPr>
          <p:nvPr>
            <p:ph idx="1"/>
          </p:nvPr>
        </p:nvSpPr>
        <p:spPr/>
        <p:txBody>
          <a:bodyPr>
            <a:normAutofit lnSpcReduction="10000"/>
          </a:bodyPr>
          <a:lstStyle/>
          <a:p>
            <a:endParaRPr lang="en-US" dirty="0"/>
          </a:p>
          <a:p>
            <a:r>
              <a:rPr lang="en-US" dirty="0"/>
              <a:t>The brokerage industry has undergone several different waves of restructuring over the past 40 years – mostly based on lower cost brokerage options.  This period is yet another</a:t>
            </a:r>
          </a:p>
          <a:p>
            <a:endParaRPr lang="en-US" dirty="0"/>
          </a:p>
          <a:p>
            <a:r>
              <a:rPr lang="en-US" dirty="0"/>
              <a:t>The advent of teams is an entirely new form of business, but actually resembles brokerage firms of 50-60 years ago</a:t>
            </a:r>
          </a:p>
          <a:p>
            <a:endParaRPr lang="en-US" dirty="0"/>
          </a:p>
          <a:p>
            <a:r>
              <a:rPr lang="en-US" dirty="0"/>
              <a:t>The desire to access and utilize brokerage services remains undiminished</a:t>
            </a:r>
          </a:p>
        </p:txBody>
      </p:sp>
    </p:spTree>
    <p:extLst>
      <p:ext uri="{BB962C8B-B14F-4D97-AF65-F5344CB8AC3E}">
        <p14:creationId xmlns:p14="http://schemas.microsoft.com/office/powerpoint/2010/main" val="868824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Increasing Value</a:t>
            </a:r>
          </a:p>
        </p:txBody>
      </p:sp>
      <p:sp>
        <p:nvSpPr>
          <p:cNvPr id="3" name="Content Placeholder 2"/>
          <p:cNvSpPr>
            <a:spLocks noGrp="1"/>
          </p:cNvSpPr>
          <p:nvPr>
            <p:ph idx="1"/>
          </p:nvPr>
        </p:nvSpPr>
        <p:spPr/>
        <p:txBody>
          <a:bodyPr/>
          <a:lstStyle/>
          <a:p>
            <a:endParaRPr lang="en-US" dirty="0"/>
          </a:p>
          <a:p>
            <a:r>
              <a:rPr lang="en-US" dirty="0"/>
              <a:t>The five steps in increasing value</a:t>
            </a:r>
          </a:p>
          <a:p>
            <a:endParaRPr lang="en-US" dirty="0"/>
          </a:p>
          <a:p>
            <a:pPr lvl="1"/>
            <a:r>
              <a:rPr lang="en-US" dirty="0"/>
              <a:t>What are your reasons for owning your firm:  Income, Equity or Satisfaction</a:t>
            </a:r>
          </a:p>
          <a:p>
            <a:pPr lvl="1"/>
            <a:endParaRPr lang="en-US" dirty="0"/>
          </a:p>
          <a:p>
            <a:pPr lvl="1"/>
            <a:r>
              <a:rPr lang="en-US" dirty="0"/>
              <a:t>What do you believe in about your business?</a:t>
            </a:r>
          </a:p>
          <a:p>
            <a:pPr lvl="1"/>
            <a:endParaRPr lang="en-US" dirty="0"/>
          </a:p>
          <a:p>
            <a:pPr lvl="1"/>
            <a:r>
              <a:rPr lang="en-US" dirty="0"/>
              <a:t>Understanding the fundamental truths about a brokerage firm</a:t>
            </a:r>
          </a:p>
        </p:txBody>
      </p:sp>
    </p:spTree>
    <p:extLst>
      <p:ext uri="{BB962C8B-B14F-4D97-AF65-F5344CB8AC3E}">
        <p14:creationId xmlns:p14="http://schemas.microsoft.com/office/powerpoint/2010/main" val="376148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Increasing Value</a:t>
            </a:r>
          </a:p>
        </p:txBody>
      </p:sp>
      <p:sp>
        <p:nvSpPr>
          <p:cNvPr id="3" name="Content Placeholder 2"/>
          <p:cNvSpPr>
            <a:spLocks noGrp="1"/>
          </p:cNvSpPr>
          <p:nvPr>
            <p:ph idx="1"/>
          </p:nvPr>
        </p:nvSpPr>
        <p:spPr/>
        <p:txBody>
          <a:bodyPr/>
          <a:lstStyle/>
          <a:p>
            <a:endParaRPr lang="en-US" dirty="0"/>
          </a:p>
          <a:p>
            <a:endParaRPr lang="en-US" dirty="0"/>
          </a:p>
          <a:p>
            <a:r>
              <a:rPr lang="en-US" dirty="0"/>
              <a:t>Stop chasing technology</a:t>
            </a:r>
          </a:p>
          <a:p>
            <a:pPr marL="0" indent="0">
              <a:buNone/>
            </a:pPr>
            <a:endParaRPr lang="en-US" dirty="0"/>
          </a:p>
          <a:p>
            <a:r>
              <a:rPr lang="en-US" dirty="0"/>
              <a:t>Focus scarce resources on productive activities</a:t>
            </a:r>
          </a:p>
        </p:txBody>
      </p:sp>
    </p:spTree>
    <p:extLst>
      <p:ext uri="{BB962C8B-B14F-4D97-AF65-F5344CB8AC3E}">
        <p14:creationId xmlns:p14="http://schemas.microsoft.com/office/powerpoint/2010/main" val="1670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owning a brokerage</a:t>
            </a:r>
          </a:p>
        </p:txBody>
      </p:sp>
      <p:sp>
        <p:nvSpPr>
          <p:cNvPr id="3" name="Content Placeholder 2"/>
          <p:cNvSpPr>
            <a:spLocks noGrp="1"/>
          </p:cNvSpPr>
          <p:nvPr>
            <p:ph idx="1"/>
          </p:nvPr>
        </p:nvSpPr>
        <p:spPr/>
        <p:txBody>
          <a:bodyPr/>
          <a:lstStyle/>
          <a:p>
            <a:endParaRPr lang="en-US" dirty="0"/>
          </a:p>
          <a:p>
            <a:r>
              <a:rPr lang="en-US" dirty="0"/>
              <a:t>Income, Equity or Satisfaction – which is the most important to you</a:t>
            </a:r>
          </a:p>
          <a:p>
            <a:endParaRPr lang="en-US" dirty="0"/>
          </a:p>
          <a:p>
            <a:r>
              <a:rPr lang="en-US" dirty="0"/>
              <a:t>You cannot build a successful brokerage without having a firm answer to this question – for you cannot develop plans without knowing the answer</a:t>
            </a:r>
          </a:p>
          <a:p>
            <a:endParaRPr lang="en-US" dirty="0"/>
          </a:p>
          <a:p>
            <a:r>
              <a:rPr lang="en-US" dirty="0"/>
              <a:t>It is of course portions of all three – but one must take precedent over the others</a:t>
            </a:r>
          </a:p>
        </p:txBody>
      </p:sp>
    </p:spTree>
    <p:extLst>
      <p:ext uri="{BB962C8B-B14F-4D97-AF65-F5344CB8AC3E}">
        <p14:creationId xmlns:p14="http://schemas.microsoft.com/office/powerpoint/2010/main" val="271413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owning a brokerage</a:t>
            </a:r>
          </a:p>
        </p:txBody>
      </p:sp>
      <p:sp>
        <p:nvSpPr>
          <p:cNvPr id="3" name="Content Placeholder 2"/>
          <p:cNvSpPr>
            <a:spLocks noGrp="1"/>
          </p:cNvSpPr>
          <p:nvPr>
            <p:ph idx="1"/>
          </p:nvPr>
        </p:nvSpPr>
        <p:spPr/>
        <p:txBody>
          <a:bodyPr/>
          <a:lstStyle/>
          <a:p>
            <a:endParaRPr lang="en-US" dirty="0"/>
          </a:p>
          <a:p>
            <a:r>
              <a:rPr lang="en-US" dirty="0"/>
              <a:t>The “Why” you own a brokerage comes first, then you develop your strategy to accomplish that</a:t>
            </a:r>
          </a:p>
          <a:p>
            <a:endParaRPr lang="en-US" dirty="0"/>
          </a:p>
          <a:p>
            <a:r>
              <a:rPr lang="en-US" dirty="0"/>
              <a:t>Tactics follow strategy not the other way around</a:t>
            </a:r>
          </a:p>
          <a:p>
            <a:endParaRPr lang="en-US" dirty="0"/>
          </a:p>
        </p:txBody>
      </p:sp>
    </p:spTree>
    <p:extLst>
      <p:ext uri="{BB962C8B-B14F-4D97-AF65-F5344CB8AC3E}">
        <p14:creationId xmlns:p14="http://schemas.microsoft.com/office/powerpoint/2010/main" val="2878589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believe in?</a:t>
            </a:r>
          </a:p>
        </p:txBody>
      </p:sp>
      <p:sp>
        <p:nvSpPr>
          <p:cNvPr id="3" name="Content Placeholder 2"/>
          <p:cNvSpPr>
            <a:spLocks noGrp="1"/>
          </p:cNvSpPr>
          <p:nvPr>
            <p:ph idx="1"/>
          </p:nvPr>
        </p:nvSpPr>
        <p:spPr/>
        <p:txBody>
          <a:bodyPr/>
          <a:lstStyle/>
          <a:p>
            <a:endParaRPr lang="en-US" dirty="0"/>
          </a:p>
          <a:p>
            <a:r>
              <a:rPr lang="en-US" dirty="0"/>
              <a:t>What do you believe in about yourself?  What kind of brokerage do you want to have?</a:t>
            </a:r>
          </a:p>
          <a:p>
            <a:endParaRPr lang="en-US" dirty="0"/>
          </a:p>
          <a:p>
            <a:pPr lvl="1"/>
            <a:r>
              <a:rPr lang="en-US" dirty="0"/>
              <a:t>The largest</a:t>
            </a:r>
          </a:p>
          <a:p>
            <a:pPr lvl="1"/>
            <a:r>
              <a:rPr lang="en-US" dirty="0"/>
              <a:t>The most productive</a:t>
            </a:r>
          </a:p>
          <a:p>
            <a:pPr lvl="1"/>
            <a:r>
              <a:rPr lang="en-US" dirty="0"/>
              <a:t>The most profitable</a:t>
            </a:r>
          </a:p>
          <a:p>
            <a:pPr lvl="1"/>
            <a:r>
              <a:rPr lang="en-US" dirty="0"/>
              <a:t>Dominant in a niche or specialty</a:t>
            </a:r>
          </a:p>
        </p:txBody>
      </p:sp>
    </p:spTree>
    <p:extLst>
      <p:ext uri="{BB962C8B-B14F-4D97-AF65-F5344CB8AC3E}">
        <p14:creationId xmlns:p14="http://schemas.microsoft.com/office/powerpoint/2010/main" val="2129930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believe in?</a:t>
            </a:r>
          </a:p>
        </p:txBody>
      </p:sp>
      <p:sp>
        <p:nvSpPr>
          <p:cNvPr id="3" name="Content Placeholder 2"/>
          <p:cNvSpPr>
            <a:spLocks noGrp="1"/>
          </p:cNvSpPr>
          <p:nvPr>
            <p:ph idx="1"/>
          </p:nvPr>
        </p:nvSpPr>
        <p:spPr/>
        <p:txBody>
          <a:bodyPr/>
          <a:lstStyle/>
          <a:p>
            <a:endParaRPr lang="en-US" dirty="0"/>
          </a:p>
          <a:p>
            <a:r>
              <a:rPr lang="en-US" dirty="0"/>
              <a:t>What are your strengths as a leader?  As an operator?</a:t>
            </a:r>
          </a:p>
          <a:p>
            <a:endParaRPr lang="en-US" dirty="0"/>
          </a:p>
          <a:p>
            <a:r>
              <a:rPr lang="en-US" dirty="0"/>
              <a:t>What behaviors to you find most appealing in residential real estate brokers or sales agents?</a:t>
            </a:r>
          </a:p>
          <a:p>
            <a:endParaRPr lang="en-US" dirty="0"/>
          </a:p>
          <a:p>
            <a:r>
              <a:rPr lang="en-US" dirty="0"/>
              <a:t>Do you desire to be the Nordstrom's?  Wal Mart?  Target?  </a:t>
            </a:r>
          </a:p>
        </p:txBody>
      </p:sp>
    </p:spTree>
    <p:extLst>
      <p:ext uri="{BB962C8B-B14F-4D97-AF65-F5344CB8AC3E}">
        <p14:creationId xmlns:p14="http://schemas.microsoft.com/office/powerpoint/2010/main" val="40996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EE98-C8E3-4042-A092-452A0DF41DD4}"/>
              </a:ext>
            </a:extLst>
          </p:cNvPr>
          <p:cNvSpPr>
            <a:spLocks noGrp="1"/>
          </p:cNvSpPr>
          <p:nvPr>
            <p:ph type="title"/>
          </p:nvPr>
        </p:nvSpPr>
        <p:spPr/>
        <p:txBody>
          <a:bodyPr/>
          <a:lstStyle/>
          <a:p>
            <a:r>
              <a:rPr lang="en-US" dirty="0"/>
              <a:t>The state of the residential brokerage industry</a:t>
            </a:r>
          </a:p>
        </p:txBody>
      </p:sp>
      <p:sp>
        <p:nvSpPr>
          <p:cNvPr id="3" name="Content Placeholder 2">
            <a:extLst>
              <a:ext uri="{FF2B5EF4-FFF2-40B4-BE49-F238E27FC236}">
                <a16:creationId xmlns:a16="http://schemas.microsoft.com/office/drawing/2014/main" id="{DB6D2941-63AF-4B01-AB02-D157F291C66A}"/>
              </a:ext>
            </a:extLst>
          </p:cNvPr>
          <p:cNvSpPr>
            <a:spLocks noGrp="1"/>
          </p:cNvSpPr>
          <p:nvPr>
            <p:ph idx="1"/>
          </p:nvPr>
        </p:nvSpPr>
        <p:spPr/>
        <p:txBody>
          <a:bodyPr/>
          <a:lstStyle/>
          <a:p>
            <a:endParaRPr lang="en-US" dirty="0"/>
          </a:p>
          <a:p>
            <a:r>
              <a:rPr lang="en-US" dirty="0"/>
              <a:t>Existing home sales have declined on an annual basis in 6 of last 7 months -  new home sales are flat with last year and have declined in 2 or last 3 months</a:t>
            </a:r>
          </a:p>
          <a:p>
            <a:r>
              <a:rPr lang="en-US" dirty="0"/>
              <a:t>Year over year price increases are flattening </a:t>
            </a:r>
          </a:p>
          <a:p>
            <a:endParaRPr lang="en-US" dirty="0"/>
          </a:p>
          <a:p>
            <a:r>
              <a:rPr lang="en-US" dirty="0"/>
              <a:t>Inventory shortages are easing somewhat but still critically short in entry levels across the country</a:t>
            </a:r>
          </a:p>
        </p:txBody>
      </p:sp>
    </p:spTree>
    <p:extLst>
      <p:ext uri="{BB962C8B-B14F-4D97-AF65-F5344CB8AC3E}">
        <p14:creationId xmlns:p14="http://schemas.microsoft.com/office/powerpoint/2010/main" val="841520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truths about brokerage firms</a:t>
            </a:r>
          </a:p>
        </p:txBody>
      </p:sp>
      <p:sp>
        <p:nvSpPr>
          <p:cNvPr id="3" name="Content Placeholder 2"/>
          <p:cNvSpPr>
            <a:spLocks noGrp="1"/>
          </p:cNvSpPr>
          <p:nvPr>
            <p:ph idx="1"/>
          </p:nvPr>
        </p:nvSpPr>
        <p:spPr/>
        <p:txBody>
          <a:bodyPr/>
          <a:lstStyle/>
          <a:p>
            <a:endParaRPr lang="en-US" dirty="0"/>
          </a:p>
          <a:p>
            <a:r>
              <a:rPr lang="en-US" dirty="0"/>
              <a:t>There are few, if any, sustainable competitive advantages available to residential brokerage firms – not in technology, marketing or education</a:t>
            </a:r>
          </a:p>
          <a:p>
            <a:endParaRPr lang="en-US" dirty="0"/>
          </a:p>
          <a:p>
            <a:r>
              <a:rPr lang="en-US" dirty="0"/>
              <a:t>There are three basics to owning a residential brokerage firm that will cause continual success</a:t>
            </a:r>
          </a:p>
        </p:txBody>
      </p:sp>
    </p:spTree>
    <p:extLst>
      <p:ext uri="{BB962C8B-B14F-4D97-AF65-F5344CB8AC3E}">
        <p14:creationId xmlns:p14="http://schemas.microsoft.com/office/powerpoint/2010/main" val="586453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truths about brokerage firms</a:t>
            </a:r>
          </a:p>
        </p:txBody>
      </p:sp>
      <p:sp>
        <p:nvSpPr>
          <p:cNvPr id="3" name="Content Placeholder 2"/>
          <p:cNvSpPr>
            <a:spLocks noGrp="1"/>
          </p:cNvSpPr>
          <p:nvPr>
            <p:ph idx="1"/>
          </p:nvPr>
        </p:nvSpPr>
        <p:spPr/>
        <p:txBody>
          <a:bodyPr/>
          <a:lstStyle/>
          <a:p>
            <a:endParaRPr lang="en-US" dirty="0"/>
          </a:p>
          <a:p>
            <a:r>
              <a:rPr lang="en-US" dirty="0"/>
              <a:t>You must have an ability to recruit talent to your firm</a:t>
            </a:r>
          </a:p>
          <a:p>
            <a:endParaRPr lang="en-US" dirty="0"/>
          </a:p>
          <a:p>
            <a:r>
              <a:rPr lang="en-US" dirty="0"/>
              <a:t>You must have the ability to develop and align that talent</a:t>
            </a:r>
          </a:p>
          <a:p>
            <a:endParaRPr lang="en-US" dirty="0"/>
          </a:p>
          <a:p>
            <a:r>
              <a:rPr lang="en-US" dirty="0"/>
              <a:t>You must spend less money to do these two things than you have coming in</a:t>
            </a:r>
          </a:p>
        </p:txBody>
      </p:sp>
    </p:spTree>
    <p:extLst>
      <p:ext uri="{BB962C8B-B14F-4D97-AF65-F5344CB8AC3E}">
        <p14:creationId xmlns:p14="http://schemas.microsoft.com/office/powerpoint/2010/main" val="226164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Recruiting talent</a:t>
            </a:r>
          </a:p>
        </p:txBody>
      </p:sp>
      <p:sp>
        <p:nvSpPr>
          <p:cNvPr id="3" name="Content Placeholder 2"/>
          <p:cNvSpPr>
            <a:spLocks noGrp="1"/>
          </p:cNvSpPr>
          <p:nvPr>
            <p:ph idx="1"/>
          </p:nvPr>
        </p:nvSpPr>
        <p:spPr/>
        <p:txBody>
          <a:bodyPr/>
          <a:lstStyle/>
          <a:p>
            <a:endParaRPr lang="en-US" dirty="0"/>
          </a:p>
          <a:p>
            <a:r>
              <a:rPr lang="en-US" dirty="0"/>
              <a:t>What type of talent do you have now?</a:t>
            </a:r>
          </a:p>
          <a:p>
            <a:endParaRPr lang="en-US" dirty="0"/>
          </a:p>
          <a:p>
            <a:r>
              <a:rPr lang="en-US" dirty="0"/>
              <a:t>How many others in your market fit that profile?</a:t>
            </a:r>
          </a:p>
          <a:p>
            <a:endParaRPr lang="en-US" dirty="0"/>
          </a:p>
          <a:p>
            <a:r>
              <a:rPr lang="en-US" dirty="0"/>
              <a:t>What plan (real plan) do you have for building relationships with those that fit that profile?</a:t>
            </a:r>
          </a:p>
          <a:p>
            <a:endParaRPr lang="en-US" dirty="0"/>
          </a:p>
        </p:txBody>
      </p:sp>
    </p:spTree>
    <p:extLst>
      <p:ext uri="{BB962C8B-B14F-4D97-AF65-F5344CB8AC3E}">
        <p14:creationId xmlns:p14="http://schemas.microsoft.com/office/powerpoint/2010/main" val="1981405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talent</a:t>
            </a:r>
          </a:p>
        </p:txBody>
      </p:sp>
      <p:sp>
        <p:nvSpPr>
          <p:cNvPr id="3" name="Content Placeholder 2"/>
          <p:cNvSpPr>
            <a:spLocks noGrp="1"/>
          </p:cNvSpPr>
          <p:nvPr>
            <p:ph idx="1"/>
          </p:nvPr>
        </p:nvSpPr>
        <p:spPr/>
        <p:txBody>
          <a:bodyPr/>
          <a:lstStyle/>
          <a:p>
            <a:endParaRPr lang="en-US" dirty="0"/>
          </a:p>
          <a:p>
            <a:r>
              <a:rPr lang="en-US" dirty="0"/>
              <a:t>What programs, tools or services do you have that specifically address increasing the productivity of your sales professionals?</a:t>
            </a:r>
          </a:p>
          <a:p>
            <a:pPr marL="0" indent="0">
              <a:buNone/>
            </a:pPr>
            <a:endParaRPr lang="en-US" dirty="0"/>
          </a:p>
          <a:p>
            <a:r>
              <a:rPr lang="en-US" dirty="0"/>
              <a:t>Same question for your employees?</a:t>
            </a:r>
          </a:p>
          <a:p>
            <a:endParaRPr lang="en-US" dirty="0"/>
          </a:p>
          <a:p>
            <a:r>
              <a:rPr lang="en-US" dirty="0"/>
              <a:t>How are you measuring your success in these areas?  Without a way to measure success, it will likely never happen</a:t>
            </a:r>
          </a:p>
        </p:txBody>
      </p:sp>
    </p:spTree>
    <p:extLst>
      <p:ext uri="{BB962C8B-B14F-4D97-AF65-F5344CB8AC3E}">
        <p14:creationId xmlns:p14="http://schemas.microsoft.com/office/powerpoint/2010/main" val="168931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 less money than you have coming in</a:t>
            </a:r>
          </a:p>
        </p:txBody>
      </p:sp>
      <p:sp>
        <p:nvSpPr>
          <p:cNvPr id="3" name="Content Placeholder 2"/>
          <p:cNvSpPr>
            <a:spLocks noGrp="1"/>
          </p:cNvSpPr>
          <p:nvPr>
            <p:ph idx="1"/>
          </p:nvPr>
        </p:nvSpPr>
        <p:spPr/>
        <p:txBody>
          <a:bodyPr/>
          <a:lstStyle/>
          <a:p>
            <a:endParaRPr lang="en-US" dirty="0"/>
          </a:p>
          <a:p>
            <a:r>
              <a:rPr lang="en-US" dirty="0"/>
              <a:t>Fundamental to business is to make a profit – it is the cost you have of staying in business</a:t>
            </a:r>
          </a:p>
          <a:p>
            <a:endParaRPr lang="en-US" dirty="0"/>
          </a:p>
          <a:p>
            <a:r>
              <a:rPr lang="en-US" dirty="0"/>
              <a:t>What areas are you spending money on that does not DIRECTLY affect recruiting or developing productivity?</a:t>
            </a:r>
          </a:p>
          <a:p>
            <a:endParaRPr lang="en-US" dirty="0"/>
          </a:p>
          <a:p>
            <a:r>
              <a:rPr lang="en-US" dirty="0"/>
              <a:t>Where can you invest that will bring $2 in for every $1 you spend?</a:t>
            </a:r>
          </a:p>
          <a:p>
            <a:pPr marL="0" indent="0">
              <a:buNone/>
            </a:pPr>
            <a:endParaRPr lang="en-US" dirty="0"/>
          </a:p>
        </p:txBody>
      </p:sp>
    </p:spTree>
    <p:extLst>
      <p:ext uri="{BB962C8B-B14F-4D97-AF65-F5344CB8AC3E}">
        <p14:creationId xmlns:p14="http://schemas.microsoft.com/office/powerpoint/2010/main" val="3665789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chasing technology</a:t>
            </a:r>
          </a:p>
        </p:txBody>
      </p:sp>
      <p:sp>
        <p:nvSpPr>
          <p:cNvPr id="3" name="Content Placeholder 2"/>
          <p:cNvSpPr>
            <a:spLocks noGrp="1"/>
          </p:cNvSpPr>
          <p:nvPr>
            <p:ph idx="1"/>
          </p:nvPr>
        </p:nvSpPr>
        <p:spPr/>
        <p:txBody>
          <a:bodyPr/>
          <a:lstStyle/>
          <a:p>
            <a:endParaRPr lang="en-US" dirty="0"/>
          </a:p>
          <a:p>
            <a:r>
              <a:rPr lang="en-US" dirty="0"/>
              <a:t>Thus far in the technological evolution there is not one shred of evidence that brokerage firms with the better tech platforms are more productive or more profitable (Think RedFin)</a:t>
            </a:r>
          </a:p>
          <a:p>
            <a:pPr marL="0" indent="0">
              <a:buNone/>
            </a:pPr>
            <a:endParaRPr lang="en-US" dirty="0"/>
          </a:p>
          <a:p>
            <a:r>
              <a:rPr lang="en-US" dirty="0"/>
              <a:t>Most leaders in this area admit that getting 25-35% adoption of any tech tool is an amazing feat.  In fact that is about the percentage of agents in almost all leading brokerage firms who do 80+ percent of all the business (why would someone doing 2 or fewer deals a year need advanced technology anyway?)</a:t>
            </a:r>
          </a:p>
        </p:txBody>
      </p:sp>
    </p:spTree>
    <p:extLst>
      <p:ext uri="{BB962C8B-B14F-4D97-AF65-F5344CB8AC3E}">
        <p14:creationId xmlns:p14="http://schemas.microsoft.com/office/powerpoint/2010/main" val="980744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chasing technology</a:t>
            </a:r>
          </a:p>
        </p:txBody>
      </p:sp>
      <p:sp>
        <p:nvSpPr>
          <p:cNvPr id="3" name="Content Placeholder 2"/>
          <p:cNvSpPr>
            <a:spLocks noGrp="1"/>
          </p:cNvSpPr>
          <p:nvPr>
            <p:ph idx="1"/>
          </p:nvPr>
        </p:nvSpPr>
        <p:spPr/>
        <p:txBody>
          <a:bodyPr/>
          <a:lstStyle/>
          <a:p>
            <a:endParaRPr lang="en-US" dirty="0"/>
          </a:p>
          <a:p>
            <a:r>
              <a:rPr lang="en-US" dirty="0"/>
              <a:t>Firms that are using technology most effectively are using it to attract consumers (web sites and online marketing) and delivering those consumers to their agents (lead generation)</a:t>
            </a:r>
          </a:p>
          <a:p>
            <a:endParaRPr lang="en-US" dirty="0"/>
          </a:p>
          <a:p>
            <a:r>
              <a:rPr lang="en-US" dirty="0"/>
              <a:t>And the tools to accomplish these key objectives are plentiful, as are tools for Transaction Management (TM) and Customer Relationship Management (CRM).  But differing TM and CRM systems will not make a substantial difference for your business</a:t>
            </a:r>
          </a:p>
        </p:txBody>
      </p:sp>
    </p:spTree>
    <p:extLst>
      <p:ext uri="{BB962C8B-B14F-4D97-AF65-F5344CB8AC3E}">
        <p14:creationId xmlns:p14="http://schemas.microsoft.com/office/powerpoint/2010/main" val="880208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Strong branding is not the most important factor in the success of brokerage firms</a:t>
            </a:r>
          </a:p>
        </p:txBody>
      </p:sp>
      <p:sp>
        <p:nvSpPr>
          <p:cNvPr id="3" name="Content Placeholder 2"/>
          <p:cNvSpPr>
            <a:spLocks noGrp="1"/>
          </p:cNvSpPr>
          <p:nvPr>
            <p:ph idx="1"/>
          </p:nvPr>
        </p:nvSpPr>
        <p:spPr/>
        <p:txBody>
          <a:bodyPr>
            <a:normAutofit/>
          </a:bodyPr>
          <a:lstStyle/>
          <a:p>
            <a:endParaRPr lang="en-US" dirty="0"/>
          </a:p>
          <a:p>
            <a:r>
              <a:rPr lang="en-US" dirty="0"/>
              <a:t>The mere presence of a strong national brand in your offering is not a guarantee of the performance of your firm – great brand without solid leadership will not produce results</a:t>
            </a:r>
          </a:p>
          <a:p>
            <a:endParaRPr lang="en-US" dirty="0"/>
          </a:p>
          <a:p>
            <a:r>
              <a:rPr lang="en-US" dirty="0"/>
              <a:t>How do you fit your strong brand into the narrative of your discussion with potential recruits and with your own existing agents?</a:t>
            </a:r>
          </a:p>
        </p:txBody>
      </p:sp>
    </p:spTree>
    <p:extLst>
      <p:ext uri="{BB962C8B-B14F-4D97-AF65-F5344CB8AC3E}">
        <p14:creationId xmlns:p14="http://schemas.microsoft.com/office/powerpoint/2010/main" val="221335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steps</a:t>
            </a:r>
          </a:p>
        </p:txBody>
      </p:sp>
      <p:sp>
        <p:nvSpPr>
          <p:cNvPr id="3" name="Content Placeholder 2"/>
          <p:cNvSpPr>
            <a:spLocks noGrp="1"/>
          </p:cNvSpPr>
          <p:nvPr>
            <p:ph idx="1"/>
          </p:nvPr>
        </p:nvSpPr>
        <p:spPr/>
        <p:txBody>
          <a:bodyPr/>
          <a:lstStyle/>
          <a:p>
            <a:endParaRPr lang="en-US" dirty="0"/>
          </a:p>
          <a:p>
            <a:r>
              <a:rPr lang="en-US" dirty="0"/>
              <a:t>Inside revenue sources</a:t>
            </a:r>
          </a:p>
          <a:p>
            <a:endParaRPr lang="en-US" dirty="0"/>
          </a:p>
          <a:p>
            <a:pPr lvl="1"/>
            <a:r>
              <a:rPr lang="en-US" dirty="0"/>
              <a:t>Tech fees</a:t>
            </a:r>
          </a:p>
          <a:p>
            <a:pPr lvl="1"/>
            <a:r>
              <a:rPr lang="en-US" dirty="0"/>
              <a:t>Marketing fees</a:t>
            </a:r>
          </a:p>
          <a:p>
            <a:pPr lvl="1"/>
            <a:r>
              <a:rPr lang="en-US" dirty="0"/>
              <a:t>Risk Management fees</a:t>
            </a:r>
          </a:p>
          <a:p>
            <a:pPr lvl="1"/>
            <a:r>
              <a:rPr lang="en-US" dirty="0"/>
              <a:t>Transaction fees</a:t>
            </a:r>
          </a:p>
        </p:txBody>
      </p:sp>
    </p:spTree>
    <p:extLst>
      <p:ext uri="{BB962C8B-B14F-4D97-AF65-F5344CB8AC3E}">
        <p14:creationId xmlns:p14="http://schemas.microsoft.com/office/powerpoint/2010/main" val="1712845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steps</a:t>
            </a:r>
          </a:p>
        </p:txBody>
      </p:sp>
      <p:sp>
        <p:nvSpPr>
          <p:cNvPr id="3" name="Content Placeholder 2"/>
          <p:cNvSpPr>
            <a:spLocks noGrp="1"/>
          </p:cNvSpPr>
          <p:nvPr>
            <p:ph idx="1"/>
          </p:nvPr>
        </p:nvSpPr>
        <p:spPr/>
        <p:txBody>
          <a:bodyPr/>
          <a:lstStyle/>
          <a:p>
            <a:endParaRPr lang="en-US" dirty="0"/>
          </a:p>
          <a:p>
            <a:r>
              <a:rPr lang="en-US" dirty="0"/>
              <a:t>Outside revenue sources</a:t>
            </a:r>
          </a:p>
          <a:p>
            <a:endParaRPr lang="en-US" dirty="0"/>
          </a:p>
          <a:p>
            <a:pPr lvl="1"/>
            <a:r>
              <a:rPr lang="en-US" dirty="0"/>
              <a:t>Mortgage</a:t>
            </a:r>
          </a:p>
          <a:p>
            <a:pPr lvl="1"/>
            <a:r>
              <a:rPr lang="en-US" dirty="0"/>
              <a:t>Escrow</a:t>
            </a:r>
          </a:p>
          <a:p>
            <a:pPr lvl="1"/>
            <a:r>
              <a:rPr lang="en-US" dirty="0"/>
              <a:t>Title insurance or other settlement services</a:t>
            </a:r>
          </a:p>
          <a:p>
            <a:pPr lvl="1"/>
            <a:r>
              <a:rPr lang="en-US" dirty="0"/>
              <a:t>Consumer fees</a:t>
            </a:r>
          </a:p>
          <a:p>
            <a:pPr lvl="1"/>
            <a:r>
              <a:rPr lang="en-US" dirty="0"/>
              <a:t>Property Management fees</a:t>
            </a:r>
          </a:p>
          <a:p>
            <a:pPr marL="457200" lvl="1" indent="0">
              <a:buNone/>
            </a:pPr>
            <a:endParaRPr lang="en-US" dirty="0"/>
          </a:p>
        </p:txBody>
      </p:sp>
    </p:spTree>
    <p:extLst>
      <p:ext uri="{BB962C8B-B14F-4D97-AF65-F5344CB8AC3E}">
        <p14:creationId xmlns:p14="http://schemas.microsoft.com/office/powerpoint/2010/main" val="385597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8E8D-DB03-4779-BC4A-66DB4C8B35BA}"/>
              </a:ext>
            </a:extLst>
          </p:cNvPr>
          <p:cNvSpPr>
            <a:spLocks noGrp="1"/>
          </p:cNvSpPr>
          <p:nvPr>
            <p:ph type="title"/>
          </p:nvPr>
        </p:nvSpPr>
        <p:spPr/>
        <p:txBody>
          <a:bodyPr/>
          <a:lstStyle/>
          <a:p>
            <a:r>
              <a:rPr lang="en-US" dirty="0"/>
              <a:t>The state of the residential brokerage industry</a:t>
            </a:r>
          </a:p>
        </p:txBody>
      </p:sp>
      <p:sp>
        <p:nvSpPr>
          <p:cNvPr id="3" name="Content Placeholder 2">
            <a:extLst>
              <a:ext uri="{FF2B5EF4-FFF2-40B4-BE49-F238E27FC236}">
                <a16:creationId xmlns:a16="http://schemas.microsoft.com/office/drawing/2014/main" id="{B4CCE672-AFD8-403B-A3EF-5DB3B8136F03}"/>
              </a:ext>
            </a:extLst>
          </p:cNvPr>
          <p:cNvSpPr>
            <a:spLocks noGrp="1"/>
          </p:cNvSpPr>
          <p:nvPr>
            <p:ph idx="1"/>
          </p:nvPr>
        </p:nvSpPr>
        <p:spPr/>
        <p:txBody>
          <a:bodyPr/>
          <a:lstStyle/>
          <a:p>
            <a:endParaRPr lang="en-US" dirty="0"/>
          </a:p>
          <a:p>
            <a:r>
              <a:rPr lang="en-US" dirty="0"/>
              <a:t>New forms of competition have multiplied and in some cases gaining strength</a:t>
            </a:r>
          </a:p>
          <a:p>
            <a:endParaRPr lang="en-US" dirty="0"/>
          </a:p>
          <a:p>
            <a:r>
              <a:rPr lang="en-US" dirty="0"/>
              <a:t>Many increase the cost of employing agents and teams</a:t>
            </a:r>
          </a:p>
          <a:p>
            <a:endParaRPr lang="en-US" dirty="0"/>
          </a:p>
          <a:p>
            <a:r>
              <a:rPr lang="en-US" dirty="0"/>
              <a:t>Compass, eXp, REAL, Keller Williams, HomeSmart, Realty One Group, and other local privately owned firms</a:t>
            </a:r>
          </a:p>
        </p:txBody>
      </p:sp>
    </p:spTree>
    <p:extLst>
      <p:ext uri="{BB962C8B-B14F-4D97-AF65-F5344CB8AC3E}">
        <p14:creationId xmlns:p14="http://schemas.microsoft.com/office/powerpoint/2010/main" val="1621360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a:t>
            </a:r>
          </a:p>
        </p:txBody>
      </p:sp>
      <p:sp>
        <p:nvSpPr>
          <p:cNvPr id="3" name="Content Placeholder 2"/>
          <p:cNvSpPr>
            <a:spLocks noGrp="1"/>
          </p:cNvSpPr>
          <p:nvPr>
            <p:ph idx="1"/>
          </p:nvPr>
        </p:nvSpPr>
        <p:spPr/>
        <p:txBody>
          <a:bodyPr/>
          <a:lstStyle/>
          <a:p>
            <a:endParaRPr lang="en-US" dirty="0"/>
          </a:p>
          <a:p>
            <a:r>
              <a:rPr lang="en-US" dirty="0"/>
              <a:t>The ability to create value in brokerage is almost entirely due to the vision and focus of the leader and the leadership team</a:t>
            </a:r>
          </a:p>
          <a:p>
            <a:endParaRPr lang="en-US" dirty="0"/>
          </a:p>
          <a:p>
            <a:r>
              <a:rPr lang="en-US" dirty="0"/>
              <a:t>What you focus on can become a reality (Ninja Mastery)</a:t>
            </a:r>
          </a:p>
          <a:p>
            <a:endParaRPr lang="en-US" dirty="0"/>
          </a:p>
          <a:p>
            <a:r>
              <a:rPr lang="en-US" dirty="0"/>
              <a:t>Without the recruitment and development of talent, brokerage will be a difficult challenge</a:t>
            </a:r>
          </a:p>
          <a:p>
            <a:pPr marL="0" indent="0">
              <a:buNone/>
            </a:pPr>
            <a:endParaRPr lang="en-US" dirty="0"/>
          </a:p>
        </p:txBody>
      </p:sp>
    </p:spTree>
    <p:extLst>
      <p:ext uri="{BB962C8B-B14F-4D97-AF65-F5344CB8AC3E}">
        <p14:creationId xmlns:p14="http://schemas.microsoft.com/office/powerpoint/2010/main" val="3406623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619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8B6-AAB7-4A24-AA2E-A50FF3E430EE}"/>
              </a:ext>
            </a:extLst>
          </p:cNvPr>
          <p:cNvSpPr>
            <a:spLocks noGrp="1"/>
          </p:cNvSpPr>
          <p:nvPr>
            <p:ph type="title"/>
          </p:nvPr>
        </p:nvSpPr>
        <p:spPr/>
        <p:txBody>
          <a:bodyPr/>
          <a:lstStyle/>
          <a:p>
            <a:r>
              <a:rPr lang="en-US" dirty="0"/>
              <a:t>The state of the residential brokerage industry</a:t>
            </a:r>
          </a:p>
        </p:txBody>
      </p:sp>
      <p:sp>
        <p:nvSpPr>
          <p:cNvPr id="3" name="Content Placeholder 2">
            <a:extLst>
              <a:ext uri="{FF2B5EF4-FFF2-40B4-BE49-F238E27FC236}">
                <a16:creationId xmlns:a16="http://schemas.microsoft.com/office/drawing/2014/main" id="{C7D37D0F-9019-4DFD-AE41-A9C50EFC5837}"/>
              </a:ext>
            </a:extLst>
          </p:cNvPr>
          <p:cNvSpPr>
            <a:spLocks noGrp="1"/>
          </p:cNvSpPr>
          <p:nvPr>
            <p:ph idx="1"/>
          </p:nvPr>
        </p:nvSpPr>
        <p:spPr/>
        <p:txBody>
          <a:bodyPr/>
          <a:lstStyle/>
          <a:p>
            <a:endParaRPr lang="en-US" dirty="0"/>
          </a:p>
          <a:p>
            <a:r>
              <a:rPr lang="en-US" dirty="0"/>
              <a:t>Due to the  extreme competitive environment, brokerage gross and net margins are facing downward pressure</a:t>
            </a:r>
          </a:p>
          <a:p>
            <a:endParaRPr lang="en-US" dirty="0"/>
          </a:p>
          <a:p>
            <a:r>
              <a:rPr lang="en-US" dirty="0"/>
              <a:t>Pressure from growth of teams and average size of teams is also putting downward pressure on brokerage margins</a:t>
            </a:r>
          </a:p>
          <a:p>
            <a:endParaRPr lang="en-US" dirty="0"/>
          </a:p>
          <a:p>
            <a:r>
              <a:rPr lang="en-US" dirty="0"/>
              <a:t>Cyclical pressures are building in core service margins, such as in mortgage, title insurance and other related realty service industries</a:t>
            </a:r>
          </a:p>
        </p:txBody>
      </p:sp>
    </p:spTree>
    <p:extLst>
      <p:ext uri="{BB962C8B-B14F-4D97-AF65-F5344CB8AC3E}">
        <p14:creationId xmlns:p14="http://schemas.microsoft.com/office/powerpoint/2010/main" val="314769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7D88-ABCA-4F33-8411-71D3F172477E}"/>
              </a:ext>
            </a:extLst>
          </p:cNvPr>
          <p:cNvSpPr>
            <a:spLocks noGrp="1"/>
          </p:cNvSpPr>
          <p:nvPr>
            <p:ph type="title"/>
          </p:nvPr>
        </p:nvSpPr>
        <p:spPr/>
        <p:txBody>
          <a:bodyPr/>
          <a:lstStyle/>
          <a:p>
            <a:r>
              <a:rPr lang="en-US" dirty="0"/>
              <a:t>The Age of the Disruptor</a:t>
            </a:r>
          </a:p>
        </p:txBody>
      </p:sp>
      <p:sp>
        <p:nvSpPr>
          <p:cNvPr id="3" name="Content Placeholder 2">
            <a:extLst>
              <a:ext uri="{FF2B5EF4-FFF2-40B4-BE49-F238E27FC236}">
                <a16:creationId xmlns:a16="http://schemas.microsoft.com/office/drawing/2014/main" id="{70A2566C-E1B5-447B-8849-859E1B4253A0}"/>
              </a:ext>
            </a:extLst>
          </p:cNvPr>
          <p:cNvSpPr>
            <a:spLocks noGrp="1"/>
          </p:cNvSpPr>
          <p:nvPr>
            <p:ph idx="1"/>
          </p:nvPr>
        </p:nvSpPr>
        <p:spPr/>
        <p:txBody>
          <a:bodyPr/>
          <a:lstStyle/>
          <a:p>
            <a:endParaRPr lang="en-US" dirty="0"/>
          </a:p>
          <a:p>
            <a:r>
              <a:rPr lang="en-US" dirty="0"/>
              <a:t>The brokerage disruptors – eXp, Compass, Realty One Group, JP and Associates etc.</a:t>
            </a:r>
          </a:p>
          <a:p>
            <a:r>
              <a:rPr lang="en-US" dirty="0"/>
              <a:t>The consumer disruptors – Open Door, Offer Pad, Knock.com, Ribbons</a:t>
            </a:r>
          </a:p>
          <a:p>
            <a:endParaRPr lang="en-US" dirty="0"/>
          </a:p>
          <a:p>
            <a:r>
              <a:rPr lang="en-US" dirty="0"/>
              <a:t>Old age disruptors – RE/MAX, Merril Lynch, Sears, Keller Williams, Realogy</a:t>
            </a:r>
          </a:p>
        </p:txBody>
      </p:sp>
    </p:spTree>
    <p:extLst>
      <p:ext uri="{BB962C8B-B14F-4D97-AF65-F5344CB8AC3E}">
        <p14:creationId xmlns:p14="http://schemas.microsoft.com/office/powerpoint/2010/main" val="358434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2D55-B123-4DAD-883F-0F48BFA97FAE}"/>
              </a:ext>
            </a:extLst>
          </p:cNvPr>
          <p:cNvSpPr>
            <a:spLocks noGrp="1"/>
          </p:cNvSpPr>
          <p:nvPr>
            <p:ph type="title"/>
          </p:nvPr>
        </p:nvSpPr>
        <p:spPr/>
        <p:txBody>
          <a:bodyPr/>
          <a:lstStyle/>
          <a:p>
            <a:r>
              <a:rPr lang="en-US" dirty="0"/>
              <a:t>Summary points</a:t>
            </a:r>
          </a:p>
        </p:txBody>
      </p:sp>
      <p:sp>
        <p:nvSpPr>
          <p:cNvPr id="3" name="Content Placeholder 2">
            <a:extLst>
              <a:ext uri="{FF2B5EF4-FFF2-40B4-BE49-F238E27FC236}">
                <a16:creationId xmlns:a16="http://schemas.microsoft.com/office/drawing/2014/main" id="{07E57AFA-AFBA-4287-89AA-A45295080522}"/>
              </a:ext>
            </a:extLst>
          </p:cNvPr>
          <p:cNvSpPr>
            <a:spLocks noGrp="1"/>
          </p:cNvSpPr>
          <p:nvPr>
            <p:ph idx="1"/>
          </p:nvPr>
        </p:nvSpPr>
        <p:spPr/>
        <p:txBody>
          <a:bodyPr>
            <a:normAutofit lnSpcReduction="10000"/>
          </a:bodyPr>
          <a:lstStyle/>
          <a:p>
            <a:endParaRPr lang="en-US" dirty="0"/>
          </a:p>
          <a:p>
            <a:r>
              <a:rPr lang="en-US" dirty="0"/>
              <a:t>The brokerage market is forcing firms to either be “unique” or “cheap”  that is either specialized small market share boutiques or large low cost (to agents) firms with related core services</a:t>
            </a:r>
          </a:p>
          <a:p>
            <a:endParaRPr lang="en-US" dirty="0"/>
          </a:p>
          <a:p>
            <a:r>
              <a:rPr lang="en-US" dirty="0"/>
              <a:t>Put another way do you prefer to be a Nordstrom or a Wal Mart?</a:t>
            </a:r>
          </a:p>
          <a:p>
            <a:endParaRPr lang="en-US" dirty="0"/>
          </a:p>
          <a:p>
            <a:r>
              <a:rPr lang="en-US" dirty="0"/>
              <a:t>This is not a new trend – it started 40 years ago – but increased number of low cost competitors is driving trend faster than ever before</a:t>
            </a:r>
          </a:p>
        </p:txBody>
      </p:sp>
    </p:spTree>
    <p:extLst>
      <p:ext uri="{BB962C8B-B14F-4D97-AF65-F5344CB8AC3E}">
        <p14:creationId xmlns:p14="http://schemas.microsoft.com/office/powerpoint/2010/main" val="31471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06EC-0136-4143-9719-7307CE0EE4A0}"/>
              </a:ext>
            </a:extLst>
          </p:cNvPr>
          <p:cNvSpPr>
            <a:spLocks noGrp="1"/>
          </p:cNvSpPr>
          <p:nvPr>
            <p:ph type="title"/>
          </p:nvPr>
        </p:nvSpPr>
        <p:spPr/>
        <p:txBody>
          <a:bodyPr/>
          <a:lstStyle/>
          <a:p>
            <a:r>
              <a:rPr lang="en-US" dirty="0"/>
              <a:t>Some data to share</a:t>
            </a:r>
          </a:p>
        </p:txBody>
      </p:sp>
      <p:sp>
        <p:nvSpPr>
          <p:cNvPr id="3" name="Content Placeholder 2">
            <a:extLst>
              <a:ext uri="{FF2B5EF4-FFF2-40B4-BE49-F238E27FC236}">
                <a16:creationId xmlns:a16="http://schemas.microsoft.com/office/drawing/2014/main" id="{DC26AEF5-F65D-45FE-9FE7-C6EF748FC4A5}"/>
              </a:ext>
            </a:extLst>
          </p:cNvPr>
          <p:cNvSpPr>
            <a:spLocks noGrp="1"/>
          </p:cNvSpPr>
          <p:nvPr>
            <p:ph idx="1"/>
          </p:nvPr>
        </p:nvSpPr>
        <p:spPr/>
        <p:txBody>
          <a:bodyPr/>
          <a:lstStyle/>
          <a:p>
            <a:endParaRPr lang="en-US" dirty="0"/>
          </a:p>
          <a:p>
            <a:endParaRPr lang="en-US" dirty="0"/>
          </a:p>
          <a:p>
            <a:r>
              <a:rPr lang="en-US" dirty="0"/>
              <a:t>These are slides prepared from financial and operating data from 300+ brokerage firms of all models, brands, sizes and locations in the U.S. from 2017 and 2018 by REAL Trends</a:t>
            </a:r>
          </a:p>
        </p:txBody>
      </p:sp>
    </p:spTree>
    <p:extLst>
      <p:ext uri="{BB962C8B-B14F-4D97-AF65-F5344CB8AC3E}">
        <p14:creationId xmlns:p14="http://schemas.microsoft.com/office/powerpoint/2010/main" val="956377995"/>
      </p:ext>
    </p:extLst>
  </p:cSld>
  <p:clrMapOvr>
    <a:masterClrMapping/>
  </p:clrMapOvr>
</p:sld>
</file>

<file path=ppt/theme/theme1.xml><?xml version="1.0" encoding="utf-8"?>
<a:theme xmlns:a="http://schemas.openxmlformats.org/drawingml/2006/main" name="RT PPT Theme">
  <a:themeElements>
    <a:clrScheme name="REAL Trends Color Scheme">
      <a:dk1>
        <a:srgbClr val="231F20"/>
      </a:dk1>
      <a:lt1>
        <a:sysClr val="window" lastClr="FFFFFF"/>
      </a:lt1>
      <a:dk2>
        <a:srgbClr val="414042"/>
      </a:dk2>
      <a:lt2>
        <a:srgbClr val="6D6E71"/>
      </a:lt2>
      <a:accent1>
        <a:srgbClr val="00407F"/>
      </a:accent1>
      <a:accent2>
        <a:srgbClr val="0665AF"/>
      </a:accent2>
      <a:accent3>
        <a:srgbClr val="47A1D9"/>
      </a:accent3>
      <a:accent4>
        <a:srgbClr val="62C0ED"/>
      </a:accent4>
      <a:accent5>
        <a:srgbClr val="00265E"/>
      </a:accent5>
      <a:accent6>
        <a:srgbClr val="8D704E"/>
      </a:accent6>
      <a:hlink>
        <a:srgbClr val="62C0ED"/>
      </a:hlink>
      <a:folHlink>
        <a:srgbClr val="00265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 PPT Theme" id="{280D8020-8AE9-43FF-8890-4ECE4E52DB8E}" vid="{91BAF9B7-408D-4FFD-8BCD-8DF941708837}"/>
    </a:ext>
  </a:extLst>
</a:theme>
</file>

<file path=ppt/theme/themeOverride1.xml><?xml version="1.0" encoding="utf-8"?>
<a:themeOverride xmlns:a="http://schemas.openxmlformats.org/drawingml/2006/main">
  <a:clrScheme name="REAL Trends Color Scheme">
    <a:dk1>
      <a:srgbClr val="231F20"/>
    </a:dk1>
    <a:lt1>
      <a:sysClr val="window" lastClr="FFFFFF"/>
    </a:lt1>
    <a:dk2>
      <a:srgbClr val="414042"/>
    </a:dk2>
    <a:lt2>
      <a:srgbClr val="6D6E71"/>
    </a:lt2>
    <a:accent1>
      <a:srgbClr val="00407F"/>
    </a:accent1>
    <a:accent2>
      <a:srgbClr val="0665AF"/>
    </a:accent2>
    <a:accent3>
      <a:srgbClr val="47A1D9"/>
    </a:accent3>
    <a:accent4>
      <a:srgbClr val="62C0ED"/>
    </a:accent4>
    <a:accent5>
      <a:srgbClr val="00265E"/>
    </a:accent5>
    <a:accent6>
      <a:srgbClr val="8D704E"/>
    </a:accent6>
    <a:hlink>
      <a:srgbClr val="62C0ED"/>
    </a:hlink>
    <a:folHlink>
      <a:srgbClr val="00265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AL Trends Color Scheme">
    <a:dk1>
      <a:srgbClr val="231F20"/>
    </a:dk1>
    <a:lt1>
      <a:sysClr val="window" lastClr="FFFFFF"/>
    </a:lt1>
    <a:dk2>
      <a:srgbClr val="414042"/>
    </a:dk2>
    <a:lt2>
      <a:srgbClr val="6D6E71"/>
    </a:lt2>
    <a:accent1>
      <a:srgbClr val="00407F"/>
    </a:accent1>
    <a:accent2>
      <a:srgbClr val="0665AF"/>
    </a:accent2>
    <a:accent3>
      <a:srgbClr val="47A1D9"/>
    </a:accent3>
    <a:accent4>
      <a:srgbClr val="62C0ED"/>
    </a:accent4>
    <a:accent5>
      <a:srgbClr val="00265E"/>
    </a:accent5>
    <a:accent6>
      <a:srgbClr val="8D704E"/>
    </a:accent6>
    <a:hlink>
      <a:srgbClr val="62C0ED"/>
    </a:hlink>
    <a:folHlink>
      <a:srgbClr val="00265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RT PPT Theme (1)</Template>
  <TotalTime>480</TotalTime>
  <Words>1799</Words>
  <Application>Microsoft Office PowerPoint</Application>
  <PresentationFormat>Widescreen</PresentationFormat>
  <Paragraphs>280</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Raleway Regular</vt:lpstr>
      <vt:lpstr>RT PPT Theme</vt:lpstr>
      <vt:lpstr>ThE STATE OF THE INDUSTRY 2019</vt:lpstr>
      <vt:lpstr>The state of the residential brokerage industry</vt:lpstr>
      <vt:lpstr>The state of the residential brokerage industry</vt:lpstr>
      <vt:lpstr>The state of the residential brokerage industry</vt:lpstr>
      <vt:lpstr>The state of the residential brokerage industry</vt:lpstr>
      <vt:lpstr>The state of the residential brokerage industry</vt:lpstr>
      <vt:lpstr>The Age of the Disruptor</vt:lpstr>
      <vt:lpstr>Summary points</vt:lpstr>
      <vt:lpstr>Some data to 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Valuation of residential brokerage firms</vt:lpstr>
      <vt:lpstr>Valuation of residential brokerage firms</vt:lpstr>
      <vt:lpstr>Valuation of residential brokerage firms</vt:lpstr>
      <vt:lpstr>The Impact of Technology </vt:lpstr>
      <vt:lpstr>Impact of technology</vt:lpstr>
      <vt:lpstr>Some conclusions</vt:lpstr>
      <vt:lpstr>Five Steps to Increasing Value</vt:lpstr>
      <vt:lpstr>Five Steps to Increasing Value</vt:lpstr>
      <vt:lpstr>Reasons for owning a brokerage</vt:lpstr>
      <vt:lpstr>Reasons for owning a brokerage</vt:lpstr>
      <vt:lpstr>What do you believe in?</vt:lpstr>
      <vt:lpstr>What do you believe in?</vt:lpstr>
      <vt:lpstr>Fundamental truths about brokerage firms</vt:lpstr>
      <vt:lpstr>Fundamental truths about brokerage firms</vt:lpstr>
      <vt:lpstr>Recruiting talent</vt:lpstr>
      <vt:lpstr>Developing talent</vt:lpstr>
      <vt:lpstr>Spend less money than you have coming in</vt:lpstr>
      <vt:lpstr>Stop chasing technology</vt:lpstr>
      <vt:lpstr>Stop chasing technology</vt:lpstr>
      <vt:lpstr>Strong branding is not the most important factor in the success of brokerage firms</vt:lpstr>
      <vt:lpstr>Other steps</vt:lpstr>
      <vt:lpstr>Other steps</vt:lpstr>
      <vt:lpstr>Finally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Murray</cp:lastModifiedBy>
  <cp:revision>58</cp:revision>
  <dcterms:created xsi:type="dcterms:W3CDTF">2016-02-01T21:08:29Z</dcterms:created>
  <dcterms:modified xsi:type="dcterms:W3CDTF">2019-02-04T14:11:33Z</dcterms:modified>
</cp:coreProperties>
</file>